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4"/>
  </p:sldMasterIdLst>
  <p:notesMasterIdLst>
    <p:notesMasterId r:id="rId51"/>
  </p:notesMasterIdLst>
  <p:handoutMasterIdLst>
    <p:handoutMasterId r:id="rId52"/>
  </p:handoutMasterIdLst>
  <p:sldIdLst>
    <p:sldId id="267" r:id="rId5"/>
    <p:sldId id="357" r:id="rId6"/>
    <p:sldId id="358" r:id="rId7"/>
    <p:sldId id="359" r:id="rId8"/>
    <p:sldId id="360" r:id="rId9"/>
    <p:sldId id="361" r:id="rId10"/>
    <p:sldId id="362" r:id="rId11"/>
    <p:sldId id="363" r:id="rId12"/>
    <p:sldId id="364" r:id="rId13"/>
    <p:sldId id="369" r:id="rId14"/>
    <p:sldId id="366" r:id="rId15"/>
    <p:sldId id="367" r:id="rId16"/>
    <p:sldId id="375" r:id="rId17"/>
    <p:sldId id="318" r:id="rId18"/>
    <p:sldId id="319" r:id="rId19"/>
    <p:sldId id="320" r:id="rId20"/>
    <p:sldId id="321" r:id="rId21"/>
    <p:sldId id="322" r:id="rId22"/>
    <p:sldId id="370" r:id="rId23"/>
    <p:sldId id="376" r:id="rId24"/>
    <p:sldId id="323" r:id="rId25"/>
    <p:sldId id="371" r:id="rId26"/>
    <p:sldId id="372" r:id="rId27"/>
    <p:sldId id="373" r:id="rId28"/>
    <p:sldId id="374" r:id="rId29"/>
    <p:sldId id="324" r:id="rId30"/>
    <p:sldId id="325" r:id="rId31"/>
    <p:sldId id="326" r:id="rId32"/>
    <p:sldId id="327" r:id="rId33"/>
    <p:sldId id="328" r:id="rId34"/>
    <p:sldId id="356" r:id="rId35"/>
    <p:sldId id="329" r:id="rId36"/>
    <p:sldId id="330" r:id="rId37"/>
    <p:sldId id="331" r:id="rId38"/>
    <p:sldId id="332" r:id="rId39"/>
    <p:sldId id="333" r:id="rId40"/>
    <p:sldId id="334" r:id="rId41"/>
    <p:sldId id="336" r:id="rId42"/>
    <p:sldId id="337" r:id="rId43"/>
    <p:sldId id="352" r:id="rId44"/>
    <p:sldId id="353" r:id="rId45"/>
    <p:sldId id="354" r:id="rId46"/>
    <p:sldId id="355" r:id="rId47"/>
    <p:sldId id="368" r:id="rId48"/>
    <p:sldId id="345" r:id="rId49"/>
    <p:sldId id="289" r:id="rId5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434" autoAdjust="0"/>
  </p:normalViewPr>
  <p:slideViewPr>
    <p:cSldViewPr>
      <p:cViewPr varScale="1">
        <p:scale>
          <a:sx n="71" d="100"/>
          <a:sy n="71" d="100"/>
        </p:scale>
        <p:origin x="612" y="60"/>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9/28/2020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9/28/2020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074690-7256-4BB9-AC0F-97AEAE8CDEC2}" type="slidenum">
              <a:rPr lang="en-US" smtClean="0"/>
              <a:t>1</a:t>
            </a:fld>
            <a:endParaRPr lang="en-US"/>
          </a:p>
        </p:txBody>
      </p:sp>
    </p:spTree>
    <p:extLst>
      <p:ext uri="{BB962C8B-B14F-4D97-AF65-F5344CB8AC3E}">
        <p14:creationId xmlns:p14="http://schemas.microsoft.com/office/powerpoint/2010/main" val="908297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074690-7256-4BB9-AC0F-97AEAE8CDEC2}" type="slidenum">
              <a:rPr lang="en-US" smtClean="0"/>
              <a:t>30</a:t>
            </a:fld>
            <a:endParaRPr lang="en-US"/>
          </a:p>
        </p:txBody>
      </p:sp>
    </p:spTree>
    <p:extLst>
      <p:ext uri="{BB962C8B-B14F-4D97-AF65-F5344CB8AC3E}">
        <p14:creationId xmlns:p14="http://schemas.microsoft.com/office/powerpoint/2010/main" val="332225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905003"/>
            <a:ext cx="9435241" cy="1625599"/>
          </a:xfrm>
        </p:spPr>
        <p:txBody>
          <a:bodyPr>
            <a:normAutofit/>
          </a:bodyPr>
          <a:lstStyle>
            <a:lvl1pPr algn="ctr">
              <a:lnSpc>
                <a:spcPct val="90000"/>
              </a:lnSpc>
              <a:defRPr sz="4800">
                <a:solidFill>
                  <a:schemeClr val="tx2"/>
                </a:solidFill>
              </a:defRPr>
            </a:lvl1pPr>
          </a:lstStyle>
          <a:p>
            <a:r>
              <a:rPr lang="en-US"/>
              <a:t>Click to edit Master title style</a:t>
            </a:r>
            <a:endParaRPr/>
          </a:p>
        </p:txBody>
      </p:sp>
      <p:sp>
        <p:nvSpPr>
          <p:cNvPr id="3" name="Subtitle 2"/>
          <p:cNvSpPr>
            <a:spLocks noGrp="1"/>
          </p:cNvSpPr>
          <p:nvPr>
            <p:ph type="subTitle" idx="1"/>
          </p:nvPr>
        </p:nvSpPr>
        <p:spPr>
          <a:xfrm>
            <a:off x="1382103" y="3657123"/>
            <a:ext cx="9429931" cy="991077"/>
          </a:xfrm>
        </p:spPr>
        <p:txBody>
          <a:bodyPr>
            <a:normAutofit/>
          </a:bodyPr>
          <a:lstStyle>
            <a:lvl1pPr marL="0" indent="0" algn="ctr">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50532159-86AD-46B5-AF5D-4F20B08FCD3D}" type="datetime1">
              <a:rPr lang="en-US" smtClean="0"/>
              <a:t>9/28/2020</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8FB93-0A08-4E7D-8E63-9EFA29F1E093}" type="slidenum">
              <a:rPr/>
              <a:pPr/>
              <a:t>‹#›</a:t>
            </a:fld>
            <a:endParaRPr/>
          </a:p>
        </p:txBody>
      </p:sp>
      <p:grpSp>
        <p:nvGrpSpPr>
          <p:cNvPr id="7" name="Group 6"/>
          <p:cNvGrpSpPr/>
          <p:nvPr/>
        </p:nvGrpSpPr>
        <p:grpSpPr>
          <a:xfrm>
            <a:off x="1218882" y="1600200"/>
            <a:ext cx="9739746" cy="73152"/>
            <a:chOff x="914400" y="1200150"/>
            <a:chExt cx="7306712" cy="54864"/>
          </a:xfrm>
        </p:grpSpPr>
        <p:sp>
          <p:nvSpPr>
            <p:cNvPr id="8" name="Oval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p:nvGrpSpPr>
          <p:grpSpPr>
            <a:xfrm>
              <a:off x="1036847" y="1207626"/>
              <a:ext cx="7074290" cy="38998"/>
              <a:chOff x="2141408" y="1752956"/>
              <a:chExt cx="7315200" cy="38998"/>
            </a:xfrm>
            <a:solidFill>
              <a:schemeClr val="tx2"/>
            </a:solidFill>
          </p:grpSpPr>
          <p:cxnSp>
            <p:nvCxnSpPr>
              <p:cNvPr id="11" name="Straight Connector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18882" y="4851400"/>
            <a:ext cx="9739746" cy="73152"/>
            <a:chOff x="914400" y="3638550"/>
            <a:chExt cx="7306712" cy="54864"/>
          </a:xfrm>
        </p:grpSpPr>
        <p:sp>
          <p:nvSpPr>
            <p:cNvPr id="14" name="Oval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p:nvGrpSpPr>
          <p:grpSpPr>
            <a:xfrm>
              <a:off x="1036847" y="3646026"/>
              <a:ext cx="7074290" cy="38998"/>
              <a:chOff x="2141408" y="1752956"/>
              <a:chExt cx="7315200" cy="38998"/>
            </a:xfrm>
            <a:solidFill>
              <a:schemeClr val="tx2"/>
            </a:solidFill>
          </p:grpSpPr>
          <p:cxnSp>
            <p:nvCxnSpPr>
              <p:cNvPr id="17" name="Straight Connector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633D4E73-D50C-4BE5-BB0C-17FADA0D8655}" type="datetime1">
              <a:rPr lang="en-US" smtClean="0"/>
              <a:t>9/28/2020</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223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4563" y="434975"/>
            <a:ext cx="1168400" cy="566102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2E4F23E-FB42-425B-8B3F-D47FAB67DC08}" type="datetime1">
              <a:rPr lang="en-US" smtClean="0"/>
              <a:t>9/28/2020</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0857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77B6C90A-BC8A-497A-B92B-96DAF29AFDCF}" type="datetime1">
              <a:rPr lang="en-US" smtClean="0"/>
              <a:t>9/28/2020</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990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F675FE49-B6D2-4E54-8359-9543F37881AA}" type="datetime1">
              <a:rPr lang="en-US" smtClean="0"/>
              <a:t>9/28/2020</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4AF399A0-9160-4BD8-9719-422061350295}" type="datetime1">
              <a:rPr lang="en-US" smtClean="0"/>
              <a:t>9/28/2020</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860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BDF3EC56-A310-48BD-83FC-F8B42A66A8B5}" type="datetime1">
              <a:rPr lang="en-US" smtClean="0"/>
              <a:t>9/28/2020</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7425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AC08D5C0-7DF8-4D1E-94AD-51277E617275}" type="datetime1">
              <a:rPr lang="en-US" smtClean="0"/>
              <a:t>9/28/2020</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8AA70CC1-1898-4C0A-B655-923A9F14C13C}" type="datetime1">
              <a:rPr lang="en-US" smtClean="0"/>
              <a:t>9/28/2020</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A966FB09-79D0-47FB-97DB-190AD6F9F6AC}" type="datetime1">
              <a:rPr lang="en-US" smtClean="0"/>
              <a:t>9/28/2020</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70469B4-61EE-4627-80D3-BA0BC03C22E2}" type="datetime1">
              <a:rPr lang="en-US" smtClean="0"/>
              <a:t>9/28/2020</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sz="2400"/>
          </a:p>
        </p:txBody>
      </p:sp>
      <p:sp>
        <p:nvSpPr>
          <p:cNvPr id="8" name="Rounded Rectangle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4A946CEF-5CE0-4DE2-9D01-6A0B417712E4}" type="datetime1">
              <a:rPr lang="en-US" smtClean="0"/>
              <a:t>9/28/2020</a:t>
            </a:fld>
            <a:endParaRPr/>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blog.liveedu.tv/become-artificial-intelligence-engineer/?source=post_pag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759" y="1916832"/>
            <a:ext cx="10046213" cy="928552"/>
          </a:xfrm>
        </p:spPr>
        <p:txBody>
          <a:bodyPr>
            <a:normAutofit/>
          </a:bodyPr>
          <a:lstStyle/>
          <a:p>
            <a:r>
              <a:rPr lang="en-IN" sz="4000" dirty="0" smtClean="0">
                <a:solidFill>
                  <a:schemeClr val="tx1"/>
                </a:solidFill>
                <a:latin typeface="Book Antiqua" panose="02040602050305030304" pitchFamily="18" charset="0"/>
              </a:rPr>
              <a:t>INTRODUCTION TO DEEP LEARNING </a:t>
            </a:r>
            <a:endParaRPr lang="en-US" sz="4000" dirty="0">
              <a:solidFill>
                <a:schemeClr val="tx1"/>
              </a:solidFill>
              <a:latin typeface="Book Antiqua" panose="02040602050305030304" pitchFamily="18" charset="0"/>
            </a:endParaRPr>
          </a:p>
        </p:txBody>
      </p:sp>
      <p:sp>
        <p:nvSpPr>
          <p:cNvPr id="6" name="TextBox 5"/>
          <p:cNvSpPr txBox="1"/>
          <p:nvPr/>
        </p:nvSpPr>
        <p:spPr>
          <a:xfrm>
            <a:off x="1376791" y="3268141"/>
            <a:ext cx="9435241" cy="2862322"/>
          </a:xfrm>
          <a:prstGeom prst="rect">
            <a:avLst/>
          </a:prstGeom>
          <a:noFill/>
        </p:spPr>
        <p:txBody>
          <a:bodyPr wrap="square" rtlCol="0">
            <a:spAutoFit/>
          </a:bodyPr>
          <a:lstStyle/>
          <a:p>
            <a:pPr algn="ctr"/>
            <a:endParaRPr lang="en-IN" sz="2400" dirty="0" smtClean="0">
              <a:latin typeface="Book Antiqua" panose="02040602050305030304" pitchFamily="18" charset="0"/>
            </a:endParaRPr>
          </a:p>
          <a:p>
            <a:pPr algn="ctr"/>
            <a:endParaRPr lang="en-IN" sz="1600" dirty="0">
              <a:latin typeface="Book Antiqua" panose="02040602050305030304" pitchFamily="18" charset="0"/>
            </a:endParaRPr>
          </a:p>
          <a:p>
            <a:pPr algn="ctr"/>
            <a:r>
              <a:rPr lang="en-IN" sz="3200" dirty="0" err="1" smtClean="0">
                <a:latin typeface="Book Antiqua" panose="02040602050305030304" pitchFamily="18" charset="0"/>
              </a:rPr>
              <a:t>Prof.</a:t>
            </a:r>
            <a:r>
              <a:rPr lang="en-IN" sz="3200" dirty="0" smtClean="0">
                <a:latin typeface="Book Antiqua" panose="02040602050305030304" pitchFamily="18" charset="0"/>
              </a:rPr>
              <a:t> Tapas Guha</a:t>
            </a:r>
            <a:endParaRPr lang="en-IN" sz="3200" dirty="0" smtClean="0">
              <a:latin typeface="Book Antiqua" panose="02040602050305030304" pitchFamily="18" charset="0"/>
            </a:endParaRPr>
          </a:p>
          <a:p>
            <a:pPr algn="ctr"/>
            <a:endParaRPr lang="en-IN" sz="3200" dirty="0">
              <a:latin typeface="Book Antiqua" panose="02040602050305030304" pitchFamily="18" charset="0"/>
            </a:endParaRPr>
          </a:p>
          <a:p>
            <a:pPr algn="ctr"/>
            <a:endParaRPr lang="en-IN" sz="3200" dirty="0" smtClean="0">
              <a:latin typeface="Book Antiqua" panose="02040602050305030304" pitchFamily="18" charset="0"/>
            </a:endParaRPr>
          </a:p>
          <a:p>
            <a:pPr algn="ctr"/>
            <a:endParaRPr lang="en-IN" sz="1100" dirty="0" smtClean="0">
              <a:latin typeface="Book Antiqua" panose="02040602050305030304" pitchFamily="18" charset="0"/>
            </a:endParaRPr>
          </a:p>
          <a:p>
            <a:pPr algn="ctr"/>
            <a:r>
              <a:rPr lang="en-IN" sz="3200" dirty="0" smtClean="0">
                <a:latin typeface="Book Antiqua" panose="02040602050305030304" pitchFamily="18" charset="0"/>
              </a:rPr>
              <a:t>Presidency </a:t>
            </a:r>
            <a:r>
              <a:rPr lang="en-IN" sz="3200" dirty="0">
                <a:latin typeface="Book Antiqua" panose="02040602050305030304" pitchFamily="18" charset="0"/>
              </a:rPr>
              <a:t>University, Bangalore</a:t>
            </a:r>
          </a:p>
        </p:txBody>
      </p:sp>
      <p:pic>
        <p:nvPicPr>
          <p:cNvPr id="8" name="Picture 7" descr="images.png">
            <a:extLst>
              <a:ext uri="{FF2B5EF4-FFF2-40B4-BE49-F238E27FC236}">
                <a16:creationId xmlns:a16="http://schemas.microsoft.com/office/drawing/2014/main" xmlns="" id="{32D34057-10DE-4524-8ADF-738FDCADEC1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07221" y="260647"/>
            <a:ext cx="1230807" cy="1080122"/>
          </a:xfrm>
          <a:prstGeom prst="rect">
            <a:avLst/>
          </a:prstGeom>
          <a:noFill/>
          <a:ln>
            <a:noFill/>
          </a:ln>
        </p:spPr>
      </p:pic>
      <p:sp>
        <p:nvSpPr>
          <p:cNvPr id="9" name="TextBox 8">
            <a:extLst>
              <a:ext uri="{FF2B5EF4-FFF2-40B4-BE49-F238E27FC236}">
                <a16:creationId xmlns:a16="http://schemas.microsoft.com/office/drawing/2014/main" xmlns="" id="{6A03374F-14DC-4B82-AC84-71DE327B2C50}"/>
              </a:ext>
            </a:extLst>
          </p:cNvPr>
          <p:cNvSpPr txBox="1"/>
          <p:nvPr/>
        </p:nvSpPr>
        <p:spPr>
          <a:xfrm>
            <a:off x="3142084" y="332656"/>
            <a:ext cx="6480720" cy="830997"/>
          </a:xfrm>
          <a:prstGeom prst="rect">
            <a:avLst/>
          </a:prstGeom>
          <a:noFill/>
        </p:spPr>
        <p:txBody>
          <a:bodyPr wrap="square" rtlCol="0">
            <a:spAutoFit/>
          </a:bodyPr>
          <a:lstStyle/>
          <a:p>
            <a:pPr algn="ctr"/>
            <a:r>
              <a:rPr lang="en-IN" sz="2400" dirty="0">
                <a:latin typeface="Book Antiqua" panose="02040602050305030304" pitchFamily="18" charset="0"/>
              </a:rPr>
              <a:t>PRESIDENCY UNIVERSITY, BENGALURU</a:t>
            </a:r>
          </a:p>
          <a:p>
            <a:pPr algn="ctr"/>
            <a:r>
              <a:rPr lang="en-IN" sz="2400" dirty="0">
                <a:latin typeface="Book Antiqua" panose="02040602050305030304" pitchFamily="18" charset="0"/>
              </a:rPr>
              <a:t>SCHOOL OF ENGINEERING</a:t>
            </a:r>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advTm="5525">
        <p:fade/>
      </p:transition>
    </mc:Choice>
    <mc:Fallback xmlns="">
      <p:transition spd="med" advTm="5525">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1844" y="836712"/>
            <a:ext cx="9751060" cy="5112568"/>
          </a:xfrm>
        </p:spPr>
        <p:txBody>
          <a:bodyPr>
            <a:normAutofit fontScale="92500" lnSpcReduction="10000"/>
          </a:bodyPr>
          <a:lstStyle/>
          <a:p>
            <a:r>
              <a:rPr lang="en-US" dirty="0" smtClean="0"/>
              <a:t>The function </a:t>
            </a:r>
            <a:r>
              <a:rPr lang="en-US" dirty="0"/>
              <a:t>used in a neuron is generally termed as an activation function</a:t>
            </a:r>
            <a:endParaRPr lang="en-US" dirty="0" smtClean="0"/>
          </a:p>
          <a:p>
            <a:r>
              <a:rPr lang="en-US" dirty="0" smtClean="0"/>
              <a:t>There are 3 </a:t>
            </a:r>
            <a:r>
              <a:rPr lang="en-US" dirty="0"/>
              <a:t>major activation functions</a:t>
            </a:r>
            <a:endParaRPr lang="en-US" dirty="0" smtClean="0"/>
          </a:p>
          <a:p>
            <a:pPr lvl="1"/>
            <a:r>
              <a:rPr lang="en-US" dirty="0" smtClean="0"/>
              <a:t>Sigmoid</a:t>
            </a:r>
          </a:p>
          <a:p>
            <a:pPr lvl="1"/>
            <a:r>
              <a:rPr lang="en-US" dirty="0" err="1" smtClean="0"/>
              <a:t>TanH</a:t>
            </a:r>
            <a:endParaRPr lang="en-US" dirty="0" smtClean="0"/>
          </a:p>
          <a:p>
            <a:pPr lvl="1"/>
            <a:r>
              <a:rPr lang="en-US" dirty="0" err="1" smtClean="0"/>
              <a:t>ReLU</a:t>
            </a:r>
            <a:endParaRPr lang="en-US" dirty="0" smtClean="0"/>
          </a:p>
          <a:p>
            <a:pPr marL="301752" lvl="1" indent="0">
              <a:buNone/>
            </a:pPr>
            <a:endParaRPr lang="en-US" dirty="0" smtClean="0"/>
          </a:p>
          <a:p>
            <a:pPr>
              <a:spcBef>
                <a:spcPts val="0"/>
              </a:spcBef>
            </a:pPr>
            <a:r>
              <a:rPr lang="en-US" b="1" dirty="0"/>
              <a:t>Sigmoid Activation function: </a:t>
            </a:r>
            <a:r>
              <a:rPr lang="en-US" dirty="0"/>
              <a:t>It is a activation function of form </a:t>
            </a:r>
            <a:endParaRPr lang="en-US" dirty="0" smtClean="0"/>
          </a:p>
          <a:p>
            <a:pPr marL="0" indent="0">
              <a:spcBef>
                <a:spcPts val="0"/>
              </a:spcBef>
              <a:buNone/>
            </a:pPr>
            <a:r>
              <a:rPr lang="en-US" b="1" dirty="0"/>
              <a:t>	</a:t>
            </a:r>
            <a:r>
              <a:rPr lang="en-US" b="1" dirty="0" smtClean="0"/>
              <a:t>f(x</a:t>
            </a:r>
            <a:r>
              <a:rPr lang="en-US" b="1" dirty="0"/>
              <a:t>) = 1 / 1 + </a:t>
            </a:r>
            <a:r>
              <a:rPr lang="en-US" b="1" dirty="0" err="1"/>
              <a:t>exp</a:t>
            </a:r>
            <a:r>
              <a:rPr lang="en-US" b="1" dirty="0"/>
              <a:t>(-x</a:t>
            </a:r>
            <a:r>
              <a:rPr lang="en-US" b="1" dirty="0" smtClean="0"/>
              <a:t>).</a:t>
            </a:r>
            <a:r>
              <a:rPr lang="en-US" b="1" dirty="0"/>
              <a:t> </a:t>
            </a:r>
            <a:r>
              <a:rPr lang="en-US" dirty="0"/>
              <a:t>Its Range is between 0 and </a:t>
            </a:r>
            <a:r>
              <a:rPr lang="en-US" dirty="0" smtClean="0"/>
              <a:t>1.</a:t>
            </a:r>
          </a:p>
          <a:p>
            <a:r>
              <a:rPr lang="en-US" b="1" i="1" dirty="0" smtClean="0"/>
              <a:t>Hyperbolic </a:t>
            </a:r>
            <a:r>
              <a:rPr lang="en-US" b="1" i="1" dirty="0"/>
              <a:t>Tangent function- </a:t>
            </a:r>
            <a:r>
              <a:rPr lang="en-US" b="1" i="1" dirty="0" err="1"/>
              <a:t>Tanh</a:t>
            </a:r>
            <a:r>
              <a:rPr lang="en-US" b="1" i="1" dirty="0"/>
              <a:t> : </a:t>
            </a:r>
            <a:r>
              <a:rPr lang="en-US" dirty="0"/>
              <a:t>It’s </a:t>
            </a:r>
            <a:r>
              <a:rPr lang="en-US" dirty="0" err="1"/>
              <a:t>mathamatical</a:t>
            </a:r>
            <a:r>
              <a:rPr lang="en-US" dirty="0"/>
              <a:t> formula is </a:t>
            </a:r>
            <a:r>
              <a:rPr lang="en-US" b="1" dirty="0"/>
              <a:t>f(x) = 1 — </a:t>
            </a:r>
            <a:r>
              <a:rPr lang="en-US" b="1" dirty="0" err="1"/>
              <a:t>exp</a:t>
            </a:r>
            <a:r>
              <a:rPr lang="en-US" b="1" dirty="0"/>
              <a:t>(-2x) / 1 + </a:t>
            </a:r>
            <a:r>
              <a:rPr lang="en-US" b="1" dirty="0" err="1"/>
              <a:t>exp</a:t>
            </a:r>
            <a:r>
              <a:rPr lang="en-US" b="1" dirty="0"/>
              <a:t>(-2x). </a:t>
            </a:r>
            <a:r>
              <a:rPr lang="en-US" dirty="0"/>
              <a:t>Now it’s output is zero centered because its range in between -1 to 1 </a:t>
            </a:r>
            <a:r>
              <a:rPr lang="en-US" dirty="0" err="1"/>
              <a:t>i.e</a:t>
            </a:r>
            <a:r>
              <a:rPr lang="en-US" dirty="0"/>
              <a:t> -1 &lt; output &lt; 1 </a:t>
            </a:r>
            <a:endParaRPr lang="en-US" dirty="0" smtClean="0"/>
          </a:p>
          <a:p>
            <a:r>
              <a:rPr lang="en-US" b="1" i="1" dirty="0" err="1" smtClean="0"/>
              <a:t>ReLu</a:t>
            </a:r>
            <a:r>
              <a:rPr lang="en-US" b="1" i="1" dirty="0" smtClean="0"/>
              <a:t>- </a:t>
            </a:r>
            <a:r>
              <a:rPr lang="en-US" b="1" i="1" dirty="0"/>
              <a:t>Rectified Linear units: </a:t>
            </a:r>
            <a:r>
              <a:rPr lang="en-US" i="1" dirty="0"/>
              <a:t>R(x) = max(0,x) </a:t>
            </a:r>
            <a:r>
              <a:rPr lang="en-US" i="1" dirty="0" err="1"/>
              <a:t>i.e</a:t>
            </a:r>
            <a:r>
              <a:rPr lang="en-US" i="1" dirty="0"/>
              <a:t> if x &lt; 0 , R(x) = 0 and if x &gt;= 0 , R(x) = x. Hence as seeing the </a:t>
            </a:r>
            <a:r>
              <a:rPr lang="en-US" i="1" dirty="0" err="1"/>
              <a:t>mathamatical</a:t>
            </a:r>
            <a:r>
              <a:rPr lang="en-US" i="1" dirty="0"/>
              <a:t> form of this function we can see that it is very simple and </a:t>
            </a:r>
            <a:r>
              <a:rPr lang="en-US" i="1" dirty="0" err="1"/>
              <a:t>efficinent</a:t>
            </a:r>
            <a:endParaRPr lang="en-US" dirty="0"/>
          </a:p>
        </p:txBody>
      </p:sp>
      <p:sp>
        <p:nvSpPr>
          <p:cNvPr id="4" name="Date Placeholder 3"/>
          <p:cNvSpPr>
            <a:spLocks noGrp="1"/>
          </p:cNvSpPr>
          <p:nvPr>
            <p:ph type="dt" sz="half" idx="10"/>
          </p:nvPr>
        </p:nvSpPr>
        <p:spPr/>
        <p:txBody>
          <a:bodyPr/>
          <a:lstStyle/>
          <a:p>
            <a:fld id="{F9DEDC5C-792D-4832-AB24-E15658F8FB28}"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10</a:t>
            </a:fld>
            <a:endParaRPr lang="en-US"/>
          </a:p>
        </p:txBody>
      </p:sp>
    </p:spTree>
    <p:extLst>
      <p:ext uri="{BB962C8B-B14F-4D97-AF65-F5344CB8AC3E}">
        <p14:creationId xmlns:p14="http://schemas.microsoft.com/office/powerpoint/2010/main" val="72255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8883" y="620688"/>
            <a:ext cx="9751060" cy="5449912"/>
          </a:xfrm>
        </p:spPr>
        <p:txBody>
          <a:bodyPr/>
          <a:lstStyle/>
          <a:p>
            <a:pPr marL="0" indent="0" algn="just">
              <a:buNone/>
            </a:pPr>
            <a:r>
              <a:rPr lang="en-US" b="1" u="sng" dirty="0">
                <a:latin typeface="Book Antiqua" panose="02040602050305030304" pitchFamily="18" charset="0"/>
              </a:rPr>
              <a:t>W</a:t>
            </a:r>
            <a:r>
              <a:rPr lang="en-US" b="1" u="sng" dirty="0" smtClean="0">
                <a:latin typeface="Book Antiqua" panose="02040602050305030304" pitchFamily="18" charset="0"/>
              </a:rPr>
              <a:t>hat </a:t>
            </a:r>
            <a:r>
              <a:rPr lang="en-US" b="1" u="sng" dirty="0">
                <a:latin typeface="Book Antiqua" panose="02040602050305030304" pitchFamily="18" charset="0"/>
              </a:rPr>
              <a:t>is a layer in a Neural </a:t>
            </a:r>
            <a:r>
              <a:rPr lang="en-US" b="1" u="sng" dirty="0" smtClean="0">
                <a:latin typeface="Book Antiqua" panose="02040602050305030304" pitchFamily="18" charset="0"/>
              </a:rPr>
              <a:t>Network? </a:t>
            </a:r>
            <a:endParaRPr lang="en-US" b="1" u="sng" dirty="0">
              <a:latin typeface="Book Antiqua" panose="02040602050305030304" pitchFamily="18" charset="0"/>
            </a:endParaRPr>
          </a:p>
          <a:p>
            <a:pPr marL="0" indent="0" algn="just">
              <a:buNone/>
            </a:pPr>
            <a:r>
              <a:rPr lang="en-US" dirty="0">
                <a:latin typeface="Book Antiqua" panose="02040602050305030304" pitchFamily="18" charset="0"/>
              </a:rPr>
              <a:t>A layer is nothing but a </a:t>
            </a:r>
            <a:r>
              <a:rPr lang="en-US" i="1" dirty="0">
                <a:latin typeface="Book Antiqua" panose="02040602050305030304" pitchFamily="18" charset="0"/>
              </a:rPr>
              <a:t>collection of neurons </a:t>
            </a:r>
            <a:r>
              <a:rPr lang="en-US" dirty="0">
                <a:latin typeface="Book Antiqua" panose="02040602050305030304" pitchFamily="18" charset="0"/>
              </a:rPr>
              <a:t>which take in an input and provide an output. </a:t>
            </a:r>
            <a:r>
              <a:rPr lang="en-US" dirty="0">
                <a:solidFill>
                  <a:srgbClr val="0070C0"/>
                </a:solidFill>
                <a:latin typeface="Book Antiqua" panose="02040602050305030304" pitchFamily="18" charset="0"/>
              </a:rPr>
              <a:t>Inputs to each of these neurons are processed through the activation functions assigned to the neurons</a:t>
            </a:r>
            <a:r>
              <a:rPr lang="en-US" dirty="0">
                <a:latin typeface="Book Antiqua" panose="02040602050305030304" pitchFamily="18" charset="0"/>
              </a:rPr>
              <a:t>. </a:t>
            </a:r>
          </a:p>
        </p:txBody>
      </p:sp>
      <p:pic>
        <p:nvPicPr>
          <p:cNvPr id="4" name="Picture 2" descr="https://miro.medium.com/max/700/1*cscVFhnr2uz4puDArSOt6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387" y="2492896"/>
            <a:ext cx="9556051" cy="3043064"/>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B0D461EF-2E97-4A1E-A48C-60461AC2CE9A}"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11</a:t>
            </a:fld>
            <a:endParaRPr lang="en-US"/>
          </a:p>
        </p:txBody>
      </p:sp>
    </p:spTree>
    <p:extLst>
      <p:ext uri="{BB962C8B-B14F-4D97-AF65-F5344CB8AC3E}">
        <p14:creationId xmlns:p14="http://schemas.microsoft.com/office/powerpoint/2010/main" val="146632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828" y="332656"/>
            <a:ext cx="10255116" cy="720080"/>
          </a:xfrm>
        </p:spPr>
        <p:txBody>
          <a:bodyPr>
            <a:normAutofit/>
          </a:bodyPr>
          <a:lstStyle/>
          <a:p>
            <a:r>
              <a:rPr lang="en-US" dirty="0" smtClean="0"/>
              <a:t>Properties </a:t>
            </a:r>
            <a:r>
              <a:rPr lang="en-US" dirty="0" smtClean="0"/>
              <a:t>of Neural Networks</a:t>
            </a:r>
            <a:endParaRPr lang="en-US" dirty="0"/>
          </a:p>
        </p:txBody>
      </p:sp>
      <p:sp>
        <p:nvSpPr>
          <p:cNvPr id="3" name="Content Placeholder 2"/>
          <p:cNvSpPr>
            <a:spLocks noGrp="1"/>
          </p:cNvSpPr>
          <p:nvPr>
            <p:ph idx="1"/>
          </p:nvPr>
        </p:nvSpPr>
        <p:spPr>
          <a:xfrm>
            <a:off x="837828" y="1268760"/>
            <a:ext cx="10124593" cy="5055840"/>
          </a:xfrm>
        </p:spPr>
        <p:txBody>
          <a:bodyPr>
            <a:normAutofit/>
          </a:bodyPr>
          <a:lstStyle/>
          <a:p>
            <a:pPr algn="just"/>
            <a:r>
              <a:rPr lang="en-US" sz="2200" dirty="0">
                <a:latin typeface="Book Antiqua" panose="02040602050305030304" pitchFamily="18" charset="0"/>
              </a:rPr>
              <a:t>The leftmost layer of the network is called the </a:t>
            </a:r>
            <a:r>
              <a:rPr lang="en-US" sz="2200" b="1" dirty="0">
                <a:solidFill>
                  <a:srgbClr val="0070C0"/>
                </a:solidFill>
                <a:latin typeface="Book Antiqua" panose="02040602050305030304" pitchFamily="18" charset="0"/>
              </a:rPr>
              <a:t>input layer</a:t>
            </a:r>
            <a:r>
              <a:rPr lang="en-US" sz="2200" dirty="0">
                <a:latin typeface="Book Antiqua" panose="02040602050305030304" pitchFamily="18" charset="0"/>
              </a:rPr>
              <a:t>, and the rightmost layer the </a:t>
            </a:r>
            <a:r>
              <a:rPr lang="en-US" sz="2200" b="1" dirty="0">
                <a:solidFill>
                  <a:srgbClr val="0070C0"/>
                </a:solidFill>
                <a:latin typeface="Book Antiqua" panose="02040602050305030304" pitchFamily="18" charset="0"/>
              </a:rPr>
              <a:t>output layer</a:t>
            </a:r>
            <a:r>
              <a:rPr lang="en-US" sz="2200" dirty="0">
                <a:latin typeface="Book Antiqua" panose="02040602050305030304" pitchFamily="18" charset="0"/>
              </a:rPr>
              <a:t> </a:t>
            </a:r>
            <a:endParaRPr lang="en-US" sz="2200" dirty="0" smtClean="0">
              <a:latin typeface="Book Antiqua" panose="02040602050305030304" pitchFamily="18" charset="0"/>
            </a:endParaRPr>
          </a:p>
          <a:p>
            <a:pPr algn="just"/>
            <a:r>
              <a:rPr lang="en-US" sz="2200" dirty="0">
                <a:latin typeface="Book Antiqua" panose="02040602050305030304" pitchFamily="18" charset="0"/>
              </a:rPr>
              <a:t>The middle layer of nodes is called the </a:t>
            </a:r>
            <a:r>
              <a:rPr lang="en-US" sz="2200" b="1" dirty="0">
                <a:solidFill>
                  <a:srgbClr val="0070C0"/>
                </a:solidFill>
                <a:latin typeface="Book Antiqua" panose="02040602050305030304" pitchFamily="18" charset="0"/>
              </a:rPr>
              <a:t>hidden layer</a:t>
            </a:r>
            <a:r>
              <a:rPr lang="en-US" sz="2200" dirty="0">
                <a:latin typeface="Book Antiqua" panose="02040602050305030304" pitchFamily="18" charset="0"/>
              </a:rPr>
              <a:t> </a:t>
            </a:r>
            <a:r>
              <a:rPr lang="en-US" sz="2200" i="1" u="sng" dirty="0" smtClean="0">
                <a:latin typeface="Book Antiqua" panose="02040602050305030304" pitchFamily="18" charset="0"/>
              </a:rPr>
              <a:t>because its values are not observed in the training set</a:t>
            </a:r>
            <a:r>
              <a:rPr lang="en-US" sz="2200" dirty="0" smtClean="0">
                <a:latin typeface="Book Antiqua" panose="02040602050305030304" pitchFamily="18" charset="0"/>
              </a:rPr>
              <a:t>.</a:t>
            </a:r>
            <a:r>
              <a:rPr lang="en-US" sz="2200" dirty="0">
                <a:latin typeface="Book Antiqua" panose="02040602050305030304" pitchFamily="18" charset="0"/>
              </a:rPr>
              <a:t> </a:t>
            </a:r>
            <a:endParaRPr lang="en-US" sz="2200" dirty="0" smtClean="0">
              <a:latin typeface="Book Antiqua" panose="02040602050305030304" pitchFamily="18" charset="0"/>
            </a:endParaRPr>
          </a:p>
          <a:p>
            <a:pPr algn="just"/>
            <a:r>
              <a:rPr lang="en-US" sz="2200" dirty="0">
                <a:latin typeface="Book Antiqua" panose="02040602050305030304" pitchFamily="18" charset="0"/>
              </a:rPr>
              <a:t>Any neural network </a:t>
            </a:r>
            <a:r>
              <a:rPr lang="en-US" sz="2200" dirty="0" smtClean="0">
                <a:latin typeface="Book Antiqua" panose="02040602050305030304" pitchFamily="18" charset="0"/>
              </a:rPr>
              <a:t>has </a:t>
            </a:r>
            <a:r>
              <a:rPr lang="en-US" sz="2200" i="1" dirty="0" smtClean="0">
                <a:solidFill>
                  <a:srgbClr val="0070C0"/>
                </a:solidFill>
                <a:latin typeface="Book Antiqua" panose="02040602050305030304" pitchFamily="18" charset="0"/>
              </a:rPr>
              <a:t>1 </a:t>
            </a:r>
            <a:r>
              <a:rPr lang="en-US" sz="2200" i="1" dirty="0">
                <a:solidFill>
                  <a:srgbClr val="0070C0"/>
                </a:solidFill>
                <a:latin typeface="Book Antiqua" panose="02040602050305030304" pitchFamily="18" charset="0"/>
              </a:rPr>
              <a:t>input and 1 output </a:t>
            </a:r>
            <a:r>
              <a:rPr lang="en-US" sz="2200" i="1" dirty="0" smtClean="0">
                <a:solidFill>
                  <a:srgbClr val="0070C0"/>
                </a:solidFill>
                <a:latin typeface="Book Antiqua" panose="02040602050305030304" pitchFamily="18" charset="0"/>
              </a:rPr>
              <a:t>layer and number of hidden layers</a:t>
            </a:r>
            <a:r>
              <a:rPr lang="en-US" sz="2200" dirty="0" smtClean="0">
                <a:latin typeface="Book Antiqua" panose="02040602050305030304" pitchFamily="18" charset="0"/>
              </a:rPr>
              <a:t>. </a:t>
            </a:r>
            <a:r>
              <a:rPr lang="en-US" sz="2200" dirty="0">
                <a:latin typeface="Book Antiqua" panose="02040602050305030304" pitchFamily="18" charset="0"/>
              </a:rPr>
              <a:t>The number of hidden layers, for instance, differ between different networks depending upon the complexity of the problem to be solved</a:t>
            </a:r>
            <a:r>
              <a:rPr lang="en-US" sz="2200" dirty="0" smtClean="0">
                <a:latin typeface="Book Antiqua" panose="02040602050305030304" pitchFamily="18" charset="0"/>
              </a:rPr>
              <a:t>.</a:t>
            </a:r>
          </a:p>
          <a:p>
            <a:pPr algn="just"/>
            <a:r>
              <a:rPr lang="en-US" sz="2200" dirty="0">
                <a:latin typeface="Book Antiqua" panose="02040602050305030304" pitchFamily="18" charset="0"/>
              </a:rPr>
              <a:t>E</a:t>
            </a:r>
            <a:r>
              <a:rPr lang="en-US" sz="2200" dirty="0" smtClean="0">
                <a:latin typeface="Book Antiqua" panose="02040602050305030304" pitchFamily="18" charset="0"/>
              </a:rPr>
              <a:t>ach </a:t>
            </a:r>
            <a:r>
              <a:rPr lang="en-US" sz="2200" dirty="0">
                <a:latin typeface="Book Antiqua" panose="02040602050305030304" pitchFamily="18" charset="0"/>
              </a:rPr>
              <a:t>of the hidden layers can have a different </a:t>
            </a:r>
            <a:r>
              <a:rPr lang="en-US" sz="2200" dirty="0">
                <a:solidFill>
                  <a:srgbClr val="0070C0"/>
                </a:solidFill>
                <a:latin typeface="Book Antiqua" panose="02040602050305030304" pitchFamily="18" charset="0"/>
              </a:rPr>
              <a:t>activation function</a:t>
            </a:r>
            <a:r>
              <a:rPr lang="en-US" sz="2200" dirty="0">
                <a:latin typeface="Book Antiqua" panose="02040602050305030304" pitchFamily="18" charset="0"/>
              </a:rPr>
              <a:t>, for instance, hidden layer1 may use a sigmoid function and hidden layer2 may use a </a:t>
            </a:r>
            <a:r>
              <a:rPr lang="en-US" sz="2200" dirty="0" err="1">
                <a:latin typeface="Book Antiqua" panose="02040602050305030304" pitchFamily="18" charset="0"/>
              </a:rPr>
              <a:t>ReLU</a:t>
            </a:r>
            <a:r>
              <a:rPr lang="en-US" sz="2200" dirty="0">
                <a:latin typeface="Book Antiqua" panose="02040602050305030304" pitchFamily="18" charset="0"/>
              </a:rPr>
              <a:t>, followed by a </a:t>
            </a:r>
            <a:r>
              <a:rPr lang="en-US" sz="2200" dirty="0" err="1">
                <a:latin typeface="Book Antiqua" panose="02040602050305030304" pitchFamily="18" charset="0"/>
              </a:rPr>
              <a:t>Tanh</a:t>
            </a:r>
            <a:r>
              <a:rPr lang="en-US" sz="2200" dirty="0">
                <a:latin typeface="Book Antiqua" panose="02040602050305030304" pitchFamily="18" charset="0"/>
              </a:rPr>
              <a:t> in hidden layer3 all in the same neural network</a:t>
            </a:r>
            <a:r>
              <a:rPr lang="en-US" sz="2200" dirty="0" smtClean="0">
                <a:latin typeface="Book Antiqua" panose="02040602050305030304" pitchFamily="18" charset="0"/>
              </a:rPr>
              <a:t>.</a:t>
            </a:r>
          </a:p>
          <a:p>
            <a:pPr algn="just"/>
            <a:r>
              <a:rPr lang="en-US" sz="2200" dirty="0" smtClean="0">
                <a:latin typeface="Book Antiqua" panose="02040602050305030304" pitchFamily="18" charset="0"/>
              </a:rPr>
              <a:t>For </a:t>
            </a:r>
            <a:r>
              <a:rPr lang="en-US" sz="2200" dirty="0">
                <a:latin typeface="Book Antiqua" panose="02040602050305030304" pitchFamily="18" charset="0"/>
              </a:rPr>
              <a:t>a neural network to make accurate predictions each of these neurons learn certain </a:t>
            </a:r>
            <a:r>
              <a:rPr lang="en-US" sz="2200" dirty="0">
                <a:solidFill>
                  <a:srgbClr val="0070C0"/>
                </a:solidFill>
                <a:latin typeface="Book Antiqua" panose="02040602050305030304" pitchFamily="18" charset="0"/>
              </a:rPr>
              <a:t>weights at every layer</a:t>
            </a:r>
            <a:r>
              <a:rPr lang="en-US" sz="2200" dirty="0">
                <a:latin typeface="Book Antiqua" panose="02040602050305030304" pitchFamily="18" charset="0"/>
              </a:rPr>
              <a:t>. The algorithm through which they learn the weights is called </a:t>
            </a:r>
            <a:r>
              <a:rPr lang="en-US" sz="2200" dirty="0">
                <a:solidFill>
                  <a:srgbClr val="0070C0"/>
                </a:solidFill>
                <a:latin typeface="Book Antiqua" panose="02040602050305030304" pitchFamily="18" charset="0"/>
              </a:rPr>
              <a:t>back </a:t>
            </a:r>
            <a:r>
              <a:rPr lang="en-US" sz="2200" dirty="0" smtClean="0">
                <a:solidFill>
                  <a:srgbClr val="0070C0"/>
                </a:solidFill>
                <a:latin typeface="Book Antiqua" panose="02040602050305030304" pitchFamily="18" charset="0"/>
              </a:rPr>
              <a:t>propagation</a:t>
            </a:r>
            <a:r>
              <a:rPr lang="en-US" sz="2200" dirty="0">
                <a:latin typeface="Book Antiqua" panose="02040602050305030304" pitchFamily="18" charset="0"/>
              </a:rPr>
              <a:t>.</a:t>
            </a:r>
            <a:endParaRPr lang="en-US" sz="2200" dirty="0">
              <a:latin typeface="Book Antiqua" panose="02040602050305030304" pitchFamily="18" charset="0"/>
            </a:endParaRPr>
          </a:p>
        </p:txBody>
      </p:sp>
      <p:sp>
        <p:nvSpPr>
          <p:cNvPr id="4" name="Date Placeholder 3"/>
          <p:cNvSpPr>
            <a:spLocks noGrp="1"/>
          </p:cNvSpPr>
          <p:nvPr>
            <p:ph type="dt" sz="half" idx="10"/>
          </p:nvPr>
        </p:nvSpPr>
        <p:spPr/>
        <p:txBody>
          <a:bodyPr/>
          <a:lstStyle/>
          <a:p>
            <a:fld id="{F45003BD-9154-417A-A952-DD7E2A2028E4}"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12</a:t>
            </a:fld>
            <a:endParaRPr lang="en-US"/>
          </a:p>
        </p:txBody>
      </p:sp>
    </p:spTree>
    <p:extLst>
      <p:ext uri="{BB962C8B-B14F-4D97-AF65-F5344CB8AC3E}">
        <p14:creationId xmlns:p14="http://schemas.microsoft.com/office/powerpoint/2010/main" val="952880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8883" y="715392"/>
            <a:ext cx="9751060" cy="5593928"/>
          </a:xfrm>
        </p:spPr>
        <p:txBody>
          <a:bodyPr>
            <a:normAutofit/>
          </a:bodyPr>
          <a:lstStyle/>
          <a:p>
            <a:pPr algn="just"/>
            <a:r>
              <a:rPr lang="en-US" sz="2200" b="1" dirty="0">
                <a:solidFill>
                  <a:srgbClr val="0070C0"/>
                </a:solidFill>
                <a:latin typeface="Book Antiqua" panose="02040602050305030304" pitchFamily="18" charset="0"/>
              </a:rPr>
              <a:t>Weights(Parameters)</a:t>
            </a:r>
            <a:r>
              <a:rPr lang="en-US" sz="2200" dirty="0">
                <a:latin typeface="Book Antiqua" panose="02040602050305030304" pitchFamily="18" charset="0"/>
              </a:rPr>
              <a:t> — A weight represent the strength of the connection between units. If the weight from node 1 to node 2 has greater magnitude, it means that neuron 1 has greater influence over neuron 2. </a:t>
            </a:r>
            <a:endParaRPr lang="en-US" sz="2200" dirty="0" smtClean="0">
              <a:latin typeface="Book Antiqua" panose="02040602050305030304" pitchFamily="18" charset="0"/>
            </a:endParaRPr>
          </a:p>
          <a:p>
            <a:pPr algn="just"/>
            <a:r>
              <a:rPr lang="en-US" sz="2200" dirty="0" smtClean="0">
                <a:latin typeface="Book Antiqua" panose="02040602050305030304" pitchFamily="18" charset="0"/>
              </a:rPr>
              <a:t>A </a:t>
            </a:r>
            <a:r>
              <a:rPr lang="en-US" sz="2200" dirty="0">
                <a:latin typeface="Book Antiqua" panose="02040602050305030304" pitchFamily="18" charset="0"/>
              </a:rPr>
              <a:t>weight brings down the importance of the input value. Weights near zero means changing this input will not change the output. Negative weights mean increasing this input will decrease the output. A weight decides how much influence the input will have on the output</a:t>
            </a:r>
            <a:r>
              <a:rPr lang="en-US" sz="2200" dirty="0" smtClean="0">
                <a:latin typeface="Book Antiqua" panose="02040602050305030304" pitchFamily="18" charset="0"/>
              </a:rPr>
              <a:t>.</a:t>
            </a:r>
          </a:p>
          <a:p>
            <a:pPr algn="just"/>
            <a:r>
              <a:rPr lang="en-US" sz="2200" b="1" dirty="0">
                <a:solidFill>
                  <a:srgbClr val="0070C0"/>
                </a:solidFill>
                <a:latin typeface="Book Antiqua" panose="02040602050305030304" pitchFamily="18" charset="0"/>
              </a:rPr>
              <a:t>Bias(Offset)</a:t>
            </a:r>
            <a:r>
              <a:rPr lang="en-US" sz="2200" dirty="0">
                <a:latin typeface="Book Antiqua" panose="02040602050305030304" pitchFamily="18" charset="0"/>
              </a:rPr>
              <a:t> — It is an extra input to neurons and it is always 1, and has it’s own connection weight. This makes sure that even when all the inputs are none (all 0’s) there’s </a:t>
            </a:r>
            <a:r>
              <a:rPr lang="en-US" sz="2200" dirty="0" smtClean="0">
                <a:latin typeface="Book Antiqua" panose="02040602050305030304" pitchFamily="18" charset="0"/>
              </a:rPr>
              <a:t>going to </a:t>
            </a:r>
            <a:r>
              <a:rPr lang="en-US" sz="2200" dirty="0">
                <a:latin typeface="Book Antiqua" panose="02040602050305030304" pitchFamily="18" charset="0"/>
              </a:rPr>
              <a:t>be </a:t>
            </a:r>
            <a:r>
              <a:rPr lang="en-US" sz="2200" dirty="0" smtClean="0">
                <a:latin typeface="Book Antiqua" panose="02040602050305030304" pitchFamily="18" charset="0"/>
              </a:rPr>
              <a:t>at least one </a:t>
            </a:r>
            <a:r>
              <a:rPr lang="en-US" sz="2200" dirty="0">
                <a:latin typeface="Book Antiqua" panose="02040602050305030304" pitchFamily="18" charset="0"/>
              </a:rPr>
              <a:t>activation in the </a:t>
            </a:r>
            <a:r>
              <a:rPr lang="en-US" sz="2200" dirty="0" smtClean="0">
                <a:latin typeface="Book Antiqua" panose="02040602050305030304" pitchFamily="18" charset="0"/>
              </a:rPr>
              <a:t>neuron, which is this (the biased) one.</a:t>
            </a:r>
            <a:endParaRPr lang="en-US" sz="2200" dirty="0">
              <a:latin typeface="Book Antiqua" panose="02040602050305030304" pitchFamily="18" charset="0"/>
            </a:endParaRPr>
          </a:p>
        </p:txBody>
      </p:sp>
    </p:spTree>
    <p:extLst>
      <p:ext uri="{BB962C8B-B14F-4D97-AF65-F5344CB8AC3E}">
        <p14:creationId xmlns:p14="http://schemas.microsoft.com/office/powerpoint/2010/main" val="74462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1884" y="620688"/>
            <a:ext cx="9145016" cy="5420225"/>
          </a:xfrm>
          <a:prstGeom prst="rect">
            <a:avLst/>
          </a:prstGeom>
        </p:spPr>
      </p:pic>
      <p:sp>
        <p:nvSpPr>
          <p:cNvPr id="3" name="Date Placeholder 2"/>
          <p:cNvSpPr>
            <a:spLocks noGrp="1"/>
          </p:cNvSpPr>
          <p:nvPr>
            <p:ph type="dt" sz="half" idx="10"/>
          </p:nvPr>
        </p:nvSpPr>
        <p:spPr/>
        <p:txBody>
          <a:bodyPr/>
          <a:lstStyle/>
          <a:p>
            <a:fld id="{A3C8A4FE-A3C9-41FB-85B6-B951C68AF10A}" type="datetime1">
              <a:rPr lang="en-US" smtClean="0"/>
              <a:t>9/28/2020</a:t>
            </a:fld>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14</a:t>
            </a:fld>
            <a:endParaRPr lang="en-US"/>
          </a:p>
        </p:txBody>
      </p:sp>
    </p:spTree>
    <p:extLst>
      <p:ext uri="{BB962C8B-B14F-4D97-AF65-F5344CB8AC3E}">
        <p14:creationId xmlns:p14="http://schemas.microsoft.com/office/powerpoint/2010/main" val="31635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5900" y="548680"/>
            <a:ext cx="9001000" cy="5832648"/>
          </a:xfrm>
          <a:prstGeom prst="rect">
            <a:avLst/>
          </a:prstGeom>
        </p:spPr>
      </p:pic>
      <p:sp>
        <p:nvSpPr>
          <p:cNvPr id="3" name="Date Placeholder 2"/>
          <p:cNvSpPr>
            <a:spLocks noGrp="1"/>
          </p:cNvSpPr>
          <p:nvPr>
            <p:ph type="dt" sz="half" idx="10"/>
          </p:nvPr>
        </p:nvSpPr>
        <p:spPr/>
        <p:txBody>
          <a:bodyPr/>
          <a:lstStyle/>
          <a:p>
            <a:fld id="{A099EF56-50BC-409C-A22B-F95C5CB2E12A}" type="datetime1">
              <a:rPr lang="en-US" smtClean="0"/>
              <a:t>9/28/2020</a:t>
            </a:fld>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15</a:t>
            </a:fld>
            <a:endParaRPr lang="en-US"/>
          </a:p>
        </p:txBody>
      </p:sp>
    </p:spTree>
    <p:extLst>
      <p:ext uri="{BB962C8B-B14F-4D97-AF65-F5344CB8AC3E}">
        <p14:creationId xmlns:p14="http://schemas.microsoft.com/office/powerpoint/2010/main" val="13767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3892" y="476672"/>
            <a:ext cx="9505056" cy="5785686"/>
          </a:xfrm>
          <a:prstGeom prst="rect">
            <a:avLst/>
          </a:prstGeom>
        </p:spPr>
      </p:pic>
      <p:sp>
        <p:nvSpPr>
          <p:cNvPr id="3" name="Date Placeholder 2"/>
          <p:cNvSpPr>
            <a:spLocks noGrp="1"/>
          </p:cNvSpPr>
          <p:nvPr>
            <p:ph type="dt" sz="half" idx="10"/>
          </p:nvPr>
        </p:nvSpPr>
        <p:spPr/>
        <p:txBody>
          <a:bodyPr/>
          <a:lstStyle/>
          <a:p>
            <a:fld id="{24C58C39-09CB-41F2-9D79-A2A2FE5F2EA2}" type="datetime1">
              <a:rPr lang="en-US" smtClean="0"/>
              <a:t>9/28/2020</a:t>
            </a:fld>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16</a:t>
            </a:fld>
            <a:endParaRPr lang="en-US"/>
          </a:p>
        </p:txBody>
      </p:sp>
    </p:spTree>
    <p:extLst>
      <p:ext uri="{BB962C8B-B14F-4D97-AF65-F5344CB8AC3E}">
        <p14:creationId xmlns:p14="http://schemas.microsoft.com/office/powerpoint/2010/main" val="151540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A86A069C-0193-4161-8A3B-8426638C37B7}"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341884" y="476672"/>
            <a:ext cx="9505056" cy="5562284"/>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17</a:t>
            </a:fld>
            <a:endParaRPr lang="en-US"/>
          </a:p>
        </p:txBody>
      </p:sp>
    </p:spTree>
    <p:extLst>
      <p:ext uri="{BB962C8B-B14F-4D97-AF65-F5344CB8AC3E}">
        <p14:creationId xmlns:p14="http://schemas.microsoft.com/office/powerpoint/2010/main" val="388486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pic>
        <p:nvPicPr>
          <p:cNvPr id="2" name="Picture 1"/>
          <p:cNvPicPr>
            <a:picLocks noChangeAspect="1"/>
          </p:cNvPicPr>
          <p:nvPr/>
        </p:nvPicPr>
        <p:blipFill>
          <a:blip r:embed="rId2"/>
          <a:stretch>
            <a:fillRect/>
          </a:stretch>
        </p:blipFill>
        <p:spPr>
          <a:xfrm>
            <a:off x="1197868" y="476672"/>
            <a:ext cx="9762301" cy="5616624"/>
          </a:xfrm>
          <a:prstGeom prst="rect">
            <a:avLst/>
          </a:prstGeom>
        </p:spPr>
      </p:pic>
      <p:sp>
        <p:nvSpPr>
          <p:cNvPr id="4" name="Date Placeholder 3"/>
          <p:cNvSpPr>
            <a:spLocks noGrp="1"/>
          </p:cNvSpPr>
          <p:nvPr>
            <p:ph type="dt" sz="half" idx="10"/>
          </p:nvPr>
        </p:nvSpPr>
        <p:spPr/>
        <p:txBody>
          <a:bodyPr/>
          <a:lstStyle/>
          <a:p>
            <a:fld id="{C9B48850-67EC-44AA-9D89-FB57D6C1C1AC}"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18</a:t>
            </a:fld>
            <a:endParaRPr lang="en-US"/>
          </a:p>
        </p:txBody>
      </p:sp>
    </p:spTree>
    <p:extLst>
      <p:ext uri="{BB962C8B-B14F-4D97-AF65-F5344CB8AC3E}">
        <p14:creationId xmlns:p14="http://schemas.microsoft.com/office/powerpoint/2010/main" val="319027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5177" y="1016000"/>
            <a:ext cx="9278471" cy="4572000"/>
          </a:xfrm>
          <a:prstGeom prst="rect">
            <a:avLst/>
          </a:prstGeom>
        </p:spPr>
      </p:pic>
      <p:sp>
        <p:nvSpPr>
          <p:cNvPr id="5" name="Date Placeholder 4"/>
          <p:cNvSpPr>
            <a:spLocks noGrp="1"/>
          </p:cNvSpPr>
          <p:nvPr>
            <p:ph type="dt" sz="half" idx="10"/>
          </p:nvPr>
        </p:nvSpPr>
        <p:spPr/>
        <p:txBody>
          <a:bodyPr/>
          <a:lstStyle/>
          <a:p>
            <a:fld id="{6FC10A80-E3D7-4347-A132-69F436CA03B8}" type="datetime1">
              <a:rPr lang="en-US" smtClean="0"/>
              <a:t>9/28/2020</a:t>
            </a:fld>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19</a:t>
            </a:fld>
            <a:endParaRPr lang="en-US"/>
          </a:p>
        </p:txBody>
      </p:sp>
    </p:spTree>
    <p:extLst>
      <p:ext uri="{BB962C8B-B14F-4D97-AF65-F5344CB8AC3E}">
        <p14:creationId xmlns:p14="http://schemas.microsoft.com/office/powerpoint/2010/main" val="73323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53852" y="476672"/>
            <a:ext cx="9921072" cy="576064"/>
          </a:xfrm>
        </p:spPr>
        <p:txBody>
          <a:bodyPr>
            <a:normAutofit fontScale="90000"/>
          </a:bodyPr>
          <a:lstStyle/>
          <a:p>
            <a:r>
              <a:rPr lang="en-US" dirty="0" smtClean="0"/>
              <a:t>Roadmap</a:t>
            </a:r>
            <a:endParaRPr lang="en-US" dirty="0"/>
          </a:p>
        </p:txBody>
      </p:sp>
      <p:sp>
        <p:nvSpPr>
          <p:cNvPr id="14" name="Content Placeholder 13"/>
          <p:cNvSpPr>
            <a:spLocks noGrp="1"/>
          </p:cNvSpPr>
          <p:nvPr>
            <p:ph idx="1"/>
          </p:nvPr>
        </p:nvSpPr>
        <p:spPr>
          <a:xfrm>
            <a:off x="1218883" y="1268760"/>
            <a:ext cx="9751060" cy="4801840"/>
          </a:xfrm>
        </p:spPr>
        <p:txBody>
          <a:bodyPr>
            <a:normAutofit/>
          </a:bodyPr>
          <a:lstStyle/>
          <a:p>
            <a:r>
              <a:rPr lang="en-US" dirty="0"/>
              <a:t>Introduction to </a:t>
            </a:r>
            <a:r>
              <a:rPr lang="en-US" dirty="0" smtClean="0"/>
              <a:t>Deep Learning</a:t>
            </a:r>
          </a:p>
          <a:p>
            <a:pPr marL="285750" indent="-285750"/>
            <a:r>
              <a:rPr lang="en-US" dirty="0" smtClean="0"/>
              <a:t>Neural Networks</a:t>
            </a:r>
          </a:p>
          <a:p>
            <a:pPr marL="285750" indent="-285750"/>
            <a:r>
              <a:rPr lang="en-US" dirty="0" smtClean="0"/>
              <a:t>How </a:t>
            </a:r>
            <a:r>
              <a:rPr lang="en-US" dirty="0"/>
              <a:t>do Neural Networks work?</a:t>
            </a:r>
          </a:p>
          <a:p>
            <a:pPr marL="285750" indent="-285750"/>
            <a:r>
              <a:rPr lang="en-US" dirty="0"/>
              <a:t>How do Neural Networks learn</a:t>
            </a:r>
            <a:r>
              <a:rPr lang="en-US" dirty="0" smtClean="0"/>
              <a:t>?</a:t>
            </a:r>
          </a:p>
          <a:p>
            <a:pPr marL="285750" indent="-285750"/>
            <a:r>
              <a:rPr lang="en-US" dirty="0" smtClean="0"/>
              <a:t>Back Propagation Algorithm</a:t>
            </a:r>
            <a:endParaRPr lang="en-US" dirty="0"/>
          </a:p>
          <a:p>
            <a:pPr marL="285750" indent="-285750"/>
            <a:r>
              <a:rPr lang="en-US" dirty="0" smtClean="0"/>
              <a:t>Gradient </a:t>
            </a:r>
            <a:r>
              <a:rPr lang="en-US" dirty="0"/>
              <a:t>Descent</a:t>
            </a:r>
          </a:p>
          <a:p>
            <a:pPr marL="285750" indent="-285750"/>
            <a:r>
              <a:rPr lang="en-US" dirty="0"/>
              <a:t>Stochastic Gradient Descent</a:t>
            </a:r>
          </a:p>
          <a:p>
            <a:endParaRPr lang="en-IN" dirty="0"/>
          </a:p>
        </p:txBody>
      </p:sp>
      <p:sp>
        <p:nvSpPr>
          <p:cNvPr id="2" name="Date Placeholder 1"/>
          <p:cNvSpPr>
            <a:spLocks noGrp="1"/>
          </p:cNvSpPr>
          <p:nvPr>
            <p:ph type="dt" sz="half" idx="10"/>
          </p:nvPr>
        </p:nvSpPr>
        <p:spPr/>
        <p:txBody>
          <a:bodyPr/>
          <a:lstStyle/>
          <a:p>
            <a:fld id="{4A3FB677-357F-47AF-A41B-F4D928FF8CC1}" type="datetime1">
              <a:rPr lang="en-US" smtClean="0"/>
              <a:t>9/28/2020</a:t>
            </a:fld>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2</a:t>
            </a:fld>
            <a:endParaRPr lang="en-US"/>
          </a:p>
        </p:txBody>
      </p:sp>
    </p:spTree>
    <p:extLst>
      <p:ext uri="{BB962C8B-B14F-4D97-AF65-F5344CB8AC3E}">
        <p14:creationId xmlns:p14="http://schemas.microsoft.com/office/powerpoint/2010/main" val="360983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1844" y="476672"/>
            <a:ext cx="9751060" cy="5832648"/>
          </a:xfrm>
        </p:spPr>
        <p:txBody>
          <a:bodyPr>
            <a:noAutofit/>
          </a:bodyPr>
          <a:lstStyle/>
          <a:p>
            <a:pPr marL="0" indent="0">
              <a:buNone/>
            </a:pPr>
            <a:r>
              <a:rPr lang="en-US" sz="2000" b="1" u="sng" dirty="0" smtClean="0">
                <a:latin typeface="Book Antiqua" panose="02040602050305030304" pitchFamily="18" charset="0"/>
              </a:rPr>
              <a:t>Activation Functions:</a:t>
            </a:r>
          </a:p>
          <a:p>
            <a:r>
              <a:rPr lang="en-US" sz="2000" dirty="0" smtClean="0">
                <a:latin typeface="Book Antiqua" panose="02040602050305030304" pitchFamily="18" charset="0"/>
              </a:rPr>
              <a:t>The </a:t>
            </a:r>
            <a:r>
              <a:rPr lang="en-US" sz="2000" dirty="0" smtClean="0">
                <a:latin typeface="Book Antiqua" panose="02040602050305030304" pitchFamily="18" charset="0"/>
              </a:rPr>
              <a:t>function </a:t>
            </a:r>
            <a:r>
              <a:rPr lang="en-US" sz="2000" dirty="0">
                <a:latin typeface="Book Antiqua" panose="02040602050305030304" pitchFamily="18" charset="0"/>
              </a:rPr>
              <a:t>used in a neuron is generally termed as an </a:t>
            </a:r>
            <a:r>
              <a:rPr lang="en-US" sz="2000" b="1" i="1" dirty="0">
                <a:solidFill>
                  <a:srgbClr val="0070C0"/>
                </a:solidFill>
                <a:latin typeface="Book Antiqua" panose="02040602050305030304" pitchFamily="18" charset="0"/>
              </a:rPr>
              <a:t>activation function</a:t>
            </a:r>
            <a:endParaRPr lang="en-US" sz="2000" b="1" i="1" dirty="0" smtClean="0">
              <a:solidFill>
                <a:srgbClr val="0070C0"/>
              </a:solidFill>
              <a:latin typeface="Book Antiqua" panose="02040602050305030304" pitchFamily="18" charset="0"/>
            </a:endParaRPr>
          </a:p>
          <a:p>
            <a:r>
              <a:rPr lang="en-US" sz="2000" dirty="0" smtClean="0">
                <a:latin typeface="Book Antiqua" panose="02040602050305030304" pitchFamily="18" charset="0"/>
              </a:rPr>
              <a:t>There are 3 </a:t>
            </a:r>
            <a:r>
              <a:rPr lang="en-US" sz="2000" dirty="0">
                <a:latin typeface="Book Antiqua" panose="02040602050305030304" pitchFamily="18" charset="0"/>
              </a:rPr>
              <a:t>major activation functions</a:t>
            </a:r>
            <a:endParaRPr lang="en-US" sz="2000" dirty="0" smtClean="0">
              <a:latin typeface="Book Antiqua" panose="02040602050305030304" pitchFamily="18" charset="0"/>
            </a:endParaRPr>
          </a:p>
          <a:p>
            <a:pPr lvl="1"/>
            <a:r>
              <a:rPr lang="en-US" dirty="0" smtClean="0">
                <a:latin typeface="Book Antiqua" panose="02040602050305030304" pitchFamily="18" charset="0"/>
              </a:rPr>
              <a:t>Sigmoid</a:t>
            </a:r>
          </a:p>
          <a:p>
            <a:pPr lvl="1"/>
            <a:r>
              <a:rPr lang="en-US" dirty="0" err="1" smtClean="0">
                <a:latin typeface="Book Antiqua" panose="02040602050305030304" pitchFamily="18" charset="0"/>
              </a:rPr>
              <a:t>TanH</a:t>
            </a:r>
            <a:endParaRPr lang="en-US" dirty="0" smtClean="0">
              <a:latin typeface="Book Antiqua" panose="02040602050305030304" pitchFamily="18" charset="0"/>
            </a:endParaRPr>
          </a:p>
          <a:p>
            <a:pPr lvl="1"/>
            <a:r>
              <a:rPr lang="en-US" dirty="0" err="1" smtClean="0">
                <a:latin typeface="Book Antiqua" panose="02040602050305030304" pitchFamily="18" charset="0"/>
              </a:rPr>
              <a:t>ReLU</a:t>
            </a:r>
            <a:endParaRPr lang="en-US" dirty="0" smtClean="0">
              <a:latin typeface="Book Antiqua" panose="02040602050305030304" pitchFamily="18" charset="0"/>
            </a:endParaRPr>
          </a:p>
          <a:p>
            <a:pPr marL="301752" lvl="1" indent="0">
              <a:buNone/>
            </a:pPr>
            <a:endParaRPr lang="en-US" dirty="0" smtClean="0">
              <a:latin typeface="Book Antiqua" panose="02040602050305030304" pitchFamily="18" charset="0"/>
            </a:endParaRPr>
          </a:p>
          <a:p>
            <a:pPr>
              <a:spcBef>
                <a:spcPts val="0"/>
              </a:spcBef>
            </a:pPr>
            <a:r>
              <a:rPr lang="en-US" sz="2000" b="1" dirty="0">
                <a:latin typeface="Book Antiqua" panose="02040602050305030304" pitchFamily="18" charset="0"/>
              </a:rPr>
              <a:t>Sigmoid Activation function: </a:t>
            </a:r>
            <a:r>
              <a:rPr lang="en-US" sz="2000" dirty="0">
                <a:latin typeface="Book Antiqua" panose="02040602050305030304" pitchFamily="18" charset="0"/>
              </a:rPr>
              <a:t>It is a activation function of form </a:t>
            </a:r>
            <a:endParaRPr lang="en-US" sz="2000" dirty="0" smtClean="0">
              <a:latin typeface="Book Antiqua" panose="02040602050305030304" pitchFamily="18" charset="0"/>
            </a:endParaRPr>
          </a:p>
          <a:p>
            <a:pPr marL="0" indent="0">
              <a:spcBef>
                <a:spcPts val="0"/>
              </a:spcBef>
              <a:buNone/>
            </a:pPr>
            <a:r>
              <a:rPr lang="en-US" sz="2000" b="1" dirty="0">
                <a:latin typeface="Book Antiqua" panose="02040602050305030304" pitchFamily="18" charset="0"/>
              </a:rPr>
              <a:t>	</a:t>
            </a:r>
            <a:r>
              <a:rPr lang="en-US" sz="2000" b="1" dirty="0" smtClean="0">
                <a:latin typeface="Book Antiqua" panose="02040602050305030304" pitchFamily="18" charset="0"/>
              </a:rPr>
              <a:t>f(x</a:t>
            </a:r>
            <a:r>
              <a:rPr lang="en-US" sz="2000" b="1" dirty="0">
                <a:latin typeface="Book Antiqua" panose="02040602050305030304" pitchFamily="18" charset="0"/>
              </a:rPr>
              <a:t>) = 1 / 1 + </a:t>
            </a:r>
            <a:r>
              <a:rPr lang="en-US" sz="2000" b="1" dirty="0" err="1">
                <a:latin typeface="Book Antiqua" panose="02040602050305030304" pitchFamily="18" charset="0"/>
              </a:rPr>
              <a:t>exp</a:t>
            </a:r>
            <a:r>
              <a:rPr lang="en-US" sz="2000" b="1" dirty="0">
                <a:latin typeface="Book Antiqua" panose="02040602050305030304" pitchFamily="18" charset="0"/>
              </a:rPr>
              <a:t>(-x</a:t>
            </a:r>
            <a:r>
              <a:rPr lang="en-US" sz="2000" b="1" dirty="0" smtClean="0">
                <a:latin typeface="Book Antiqua" panose="02040602050305030304" pitchFamily="18" charset="0"/>
              </a:rPr>
              <a:t>).</a:t>
            </a:r>
            <a:r>
              <a:rPr lang="en-US" sz="2000" b="1" dirty="0">
                <a:latin typeface="Book Antiqua" panose="02040602050305030304" pitchFamily="18" charset="0"/>
              </a:rPr>
              <a:t> </a:t>
            </a:r>
            <a:r>
              <a:rPr lang="en-US" sz="2000" dirty="0">
                <a:latin typeface="Book Antiqua" panose="02040602050305030304" pitchFamily="18" charset="0"/>
              </a:rPr>
              <a:t>Its Range is between 0 and </a:t>
            </a:r>
            <a:r>
              <a:rPr lang="en-US" sz="2000" dirty="0" smtClean="0">
                <a:latin typeface="Book Antiqua" panose="02040602050305030304" pitchFamily="18" charset="0"/>
              </a:rPr>
              <a:t>1.</a:t>
            </a:r>
          </a:p>
          <a:p>
            <a:r>
              <a:rPr lang="en-US" sz="2000" b="1" i="1" dirty="0" smtClean="0">
                <a:latin typeface="Book Antiqua" panose="02040602050305030304" pitchFamily="18" charset="0"/>
              </a:rPr>
              <a:t>Hyperbolic </a:t>
            </a:r>
            <a:r>
              <a:rPr lang="en-US" sz="2000" b="1" i="1" dirty="0">
                <a:latin typeface="Book Antiqua" panose="02040602050305030304" pitchFamily="18" charset="0"/>
              </a:rPr>
              <a:t>Tangent function- </a:t>
            </a:r>
            <a:r>
              <a:rPr lang="en-US" sz="2000" b="1" i="1" dirty="0" err="1">
                <a:latin typeface="Book Antiqua" panose="02040602050305030304" pitchFamily="18" charset="0"/>
              </a:rPr>
              <a:t>Tanh</a:t>
            </a:r>
            <a:r>
              <a:rPr lang="en-US" sz="2000" b="1" i="1" dirty="0">
                <a:latin typeface="Book Antiqua" panose="02040602050305030304" pitchFamily="18" charset="0"/>
              </a:rPr>
              <a:t> : </a:t>
            </a:r>
            <a:r>
              <a:rPr lang="en-US" sz="2000" dirty="0">
                <a:latin typeface="Book Antiqua" panose="02040602050305030304" pitchFamily="18" charset="0"/>
              </a:rPr>
              <a:t>It’s </a:t>
            </a:r>
            <a:r>
              <a:rPr lang="en-US" sz="2000" dirty="0" err="1">
                <a:latin typeface="Book Antiqua" panose="02040602050305030304" pitchFamily="18" charset="0"/>
              </a:rPr>
              <a:t>mathamatical</a:t>
            </a:r>
            <a:r>
              <a:rPr lang="en-US" sz="2000" dirty="0">
                <a:latin typeface="Book Antiqua" panose="02040602050305030304" pitchFamily="18" charset="0"/>
              </a:rPr>
              <a:t> formula is </a:t>
            </a:r>
            <a:r>
              <a:rPr lang="en-US" sz="2000" b="1" dirty="0">
                <a:latin typeface="Book Antiqua" panose="02040602050305030304" pitchFamily="18" charset="0"/>
              </a:rPr>
              <a:t>f(x) = 1 — </a:t>
            </a:r>
            <a:r>
              <a:rPr lang="en-US" sz="2000" b="1" dirty="0" err="1">
                <a:latin typeface="Book Antiqua" panose="02040602050305030304" pitchFamily="18" charset="0"/>
              </a:rPr>
              <a:t>exp</a:t>
            </a:r>
            <a:r>
              <a:rPr lang="en-US" sz="2000" b="1" dirty="0">
                <a:latin typeface="Book Antiqua" panose="02040602050305030304" pitchFamily="18" charset="0"/>
              </a:rPr>
              <a:t>(-2x) / 1 + </a:t>
            </a:r>
            <a:r>
              <a:rPr lang="en-US" sz="2000" b="1" dirty="0" err="1">
                <a:latin typeface="Book Antiqua" panose="02040602050305030304" pitchFamily="18" charset="0"/>
              </a:rPr>
              <a:t>exp</a:t>
            </a:r>
            <a:r>
              <a:rPr lang="en-US" sz="2000" b="1" dirty="0">
                <a:latin typeface="Book Antiqua" panose="02040602050305030304" pitchFamily="18" charset="0"/>
              </a:rPr>
              <a:t>(-2x). </a:t>
            </a:r>
            <a:r>
              <a:rPr lang="en-US" sz="2000" dirty="0">
                <a:latin typeface="Book Antiqua" panose="02040602050305030304" pitchFamily="18" charset="0"/>
              </a:rPr>
              <a:t>Now it’s output is zero centered because its range in between -1 to 1 </a:t>
            </a:r>
            <a:r>
              <a:rPr lang="en-US" sz="2000" dirty="0" err="1">
                <a:latin typeface="Book Antiqua" panose="02040602050305030304" pitchFamily="18" charset="0"/>
              </a:rPr>
              <a:t>i.e</a:t>
            </a:r>
            <a:r>
              <a:rPr lang="en-US" sz="2000" dirty="0">
                <a:latin typeface="Book Antiqua" panose="02040602050305030304" pitchFamily="18" charset="0"/>
              </a:rPr>
              <a:t> -1 &lt; output &lt; 1 </a:t>
            </a:r>
            <a:endParaRPr lang="en-US" sz="2000" dirty="0" smtClean="0">
              <a:latin typeface="Book Antiqua" panose="02040602050305030304" pitchFamily="18" charset="0"/>
            </a:endParaRPr>
          </a:p>
          <a:p>
            <a:r>
              <a:rPr lang="en-US" sz="2000" b="1" i="1" dirty="0" err="1" smtClean="0">
                <a:latin typeface="Book Antiqua" panose="02040602050305030304" pitchFamily="18" charset="0"/>
              </a:rPr>
              <a:t>ReLu</a:t>
            </a:r>
            <a:r>
              <a:rPr lang="en-US" sz="2000" b="1" i="1" dirty="0" smtClean="0">
                <a:latin typeface="Book Antiqua" panose="02040602050305030304" pitchFamily="18" charset="0"/>
              </a:rPr>
              <a:t>- </a:t>
            </a:r>
            <a:r>
              <a:rPr lang="en-US" sz="2000" b="1" i="1" dirty="0">
                <a:latin typeface="Book Antiqua" panose="02040602050305030304" pitchFamily="18" charset="0"/>
              </a:rPr>
              <a:t>Rectified Linear units: </a:t>
            </a:r>
            <a:r>
              <a:rPr lang="en-US" sz="2000" i="1" dirty="0">
                <a:latin typeface="Book Antiqua" panose="02040602050305030304" pitchFamily="18" charset="0"/>
              </a:rPr>
              <a:t>R(x) = max(0,x) </a:t>
            </a:r>
            <a:r>
              <a:rPr lang="en-US" sz="2000" i="1" dirty="0" err="1">
                <a:latin typeface="Book Antiqua" panose="02040602050305030304" pitchFamily="18" charset="0"/>
              </a:rPr>
              <a:t>i.e</a:t>
            </a:r>
            <a:r>
              <a:rPr lang="en-US" sz="2000" i="1" dirty="0">
                <a:latin typeface="Book Antiqua" panose="02040602050305030304" pitchFamily="18" charset="0"/>
              </a:rPr>
              <a:t> if x &lt; 0 , R(x) = 0 and if x &gt;= 0 , R(x) = x. Hence as seeing the </a:t>
            </a:r>
            <a:r>
              <a:rPr lang="en-US" sz="2000" i="1" dirty="0" err="1">
                <a:latin typeface="Book Antiqua" panose="02040602050305030304" pitchFamily="18" charset="0"/>
              </a:rPr>
              <a:t>mathamatical</a:t>
            </a:r>
            <a:r>
              <a:rPr lang="en-US" sz="2000" i="1" dirty="0">
                <a:latin typeface="Book Antiqua" panose="02040602050305030304" pitchFamily="18" charset="0"/>
              </a:rPr>
              <a:t> form of this function we can see that it is very simple and </a:t>
            </a:r>
            <a:r>
              <a:rPr lang="en-US" sz="2000" i="1" dirty="0" err="1">
                <a:latin typeface="Book Antiqua" panose="02040602050305030304" pitchFamily="18" charset="0"/>
              </a:rPr>
              <a:t>efficinent</a:t>
            </a:r>
            <a:endParaRPr lang="en-US" sz="2000" dirty="0">
              <a:latin typeface="Book Antiqua" panose="02040602050305030304" pitchFamily="18" charset="0"/>
            </a:endParaRPr>
          </a:p>
        </p:txBody>
      </p:sp>
      <p:sp>
        <p:nvSpPr>
          <p:cNvPr id="4" name="Date Placeholder 3"/>
          <p:cNvSpPr>
            <a:spLocks noGrp="1"/>
          </p:cNvSpPr>
          <p:nvPr>
            <p:ph type="dt" sz="half" idx="10"/>
          </p:nvPr>
        </p:nvSpPr>
        <p:spPr/>
        <p:txBody>
          <a:bodyPr/>
          <a:lstStyle/>
          <a:p>
            <a:fld id="{F9DEDC5C-792D-4832-AB24-E15658F8FB28}"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20</a:t>
            </a:fld>
            <a:endParaRPr lang="en-US"/>
          </a:p>
        </p:txBody>
      </p:sp>
    </p:spTree>
    <p:extLst>
      <p:ext uri="{BB962C8B-B14F-4D97-AF65-F5344CB8AC3E}">
        <p14:creationId xmlns:p14="http://schemas.microsoft.com/office/powerpoint/2010/main" val="303244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pic>
        <p:nvPicPr>
          <p:cNvPr id="2" name="Picture 1"/>
          <p:cNvPicPr>
            <a:picLocks noChangeAspect="1"/>
          </p:cNvPicPr>
          <p:nvPr/>
        </p:nvPicPr>
        <p:blipFill>
          <a:blip r:embed="rId2"/>
          <a:stretch>
            <a:fillRect/>
          </a:stretch>
        </p:blipFill>
        <p:spPr>
          <a:xfrm>
            <a:off x="1269876" y="548679"/>
            <a:ext cx="9577064" cy="5700033"/>
          </a:xfrm>
          <a:prstGeom prst="rect">
            <a:avLst/>
          </a:prstGeom>
        </p:spPr>
      </p:pic>
      <p:sp>
        <p:nvSpPr>
          <p:cNvPr id="4" name="Date Placeholder 3"/>
          <p:cNvSpPr>
            <a:spLocks noGrp="1"/>
          </p:cNvSpPr>
          <p:nvPr>
            <p:ph type="dt" sz="half" idx="10"/>
          </p:nvPr>
        </p:nvSpPr>
        <p:spPr/>
        <p:txBody>
          <a:bodyPr/>
          <a:lstStyle/>
          <a:p>
            <a:fld id="{F8CA5C0E-56C2-47C4-87EF-E383438BD735}"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21</a:t>
            </a:fld>
            <a:endParaRPr lang="en-US"/>
          </a:p>
        </p:txBody>
      </p:sp>
    </p:spTree>
    <p:extLst>
      <p:ext uri="{BB962C8B-B14F-4D97-AF65-F5344CB8AC3E}">
        <p14:creationId xmlns:p14="http://schemas.microsoft.com/office/powerpoint/2010/main" val="293469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BB95BFC8-5A71-492A-9FDF-13CF98815FD9}"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341884" y="728818"/>
            <a:ext cx="9577064" cy="5148454"/>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22</a:t>
            </a:fld>
            <a:endParaRPr lang="en-US"/>
          </a:p>
        </p:txBody>
      </p:sp>
    </p:spTree>
    <p:extLst>
      <p:ext uri="{BB962C8B-B14F-4D97-AF65-F5344CB8AC3E}">
        <p14:creationId xmlns:p14="http://schemas.microsoft.com/office/powerpoint/2010/main" val="271131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72A83364-89D0-49F0-ADDB-E88E36F3B809}"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289236" y="726828"/>
            <a:ext cx="9413687" cy="5078436"/>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23</a:t>
            </a:fld>
            <a:endParaRPr lang="en-US"/>
          </a:p>
        </p:txBody>
      </p:sp>
    </p:spTree>
    <p:extLst>
      <p:ext uri="{BB962C8B-B14F-4D97-AF65-F5344CB8AC3E}">
        <p14:creationId xmlns:p14="http://schemas.microsoft.com/office/powerpoint/2010/main" val="317631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53251B66-7FE5-454A-BFF9-659703D6CAA0}"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269876" y="717864"/>
            <a:ext cx="9721080" cy="5159408"/>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24</a:t>
            </a:fld>
            <a:endParaRPr lang="en-US"/>
          </a:p>
        </p:txBody>
      </p:sp>
    </p:spTree>
    <p:extLst>
      <p:ext uri="{BB962C8B-B14F-4D97-AF65-F5344CB8AC3E}">
        <p14:creationId xmlns:p14="http://schemas.microsoft.com/office/powerpoint/2010/main" val="143687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E2817652-4CEF-4B61-801A-53B28405385A}"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269876" y="673637"/>
            <a:ext cx="9750092" cy="5131627"/>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25</a:t>
            </a:fld>
            <a:endParaRPr lang="en-US"/>
          </a:p>
        </p:txBody>
      </p:sp>
    </p:spTree>
    <p:extLst>
      <p:ext uri="{BB962C8B-B14F-4D97-AF65-F5344CB8AC3E}">
        <p14:creationId xmlns:p14="http://schemas.microsoft.com/office/powerpoint/2010/main" val="25844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pic>
        <p:nvPicPr>
          <p:cNvPr id="2" name="Picture 1"/>
          <p:cNvPicPr>
            <a:picLocks noChangeAspect="1"/>
          </p:cNvPicPr>
          <p:nvPr/>
        </p:nvPicPr>
        <p:blipFill>
          <a:blip r:embed="rId2"/>
          <a:stretch>
            <a:fillRect/>
          </a:stretch>
        </p:blipFill>
        <p:spPr>
          <a:xfrm>
            <a:off x="1197868" y="548680"/>
            <a:ext cx="9782525" cy="5400600"/>
          </a:xfrm>
          <a:prstGeom prst="rect">
            <a:avLst/>
          </a:prstGeom>
        </p:spPr>
      </p:pic>
      <p:sp>
        <p:nvSpPr>
          <p:cNvPr id="4" name="Date Placeholder 3"/>
          <p:cNvSpPr>
            <a:spLocks noGrp="1"/>
          </p:cNvSpPr>
          <p:nvPr>
            <p:ph type="dt" sz="half" idx="10"/>
          </p:nvPr>
        </p:nvSpPr>
        <p:spPr/>
        <p:txBody>
          <a:bodyPr/>
          <a:lstStyle/>
          <a:p>
            <a:fld id="{2AAD9540-FE08-45BF-971E-CA6252ED7B08}"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26</a:t>
            </a:fld>
            <a:endParaRPr lang="en-US"/>
          </a:p>
        </p:txBody>
      </p:sp>
    </p:spTree>
    <p:extLst>
      <p:ext uri="{BB962C8B-B14F-4D97-AF65-F5344CB8AC3E}">
        <p14:creationId xmlns:p14="http://schemas.microsoft.com/office/powerpoint/2010/main" val="99273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pic>
        <p:nvPicPr>
          <p:cNvPr id="2" name="Picture 1"/>
          <p:cNvPicPr>
            <a:picLocks noChangeAspect="1"/>
          </p:cNvPicPr>
          <p:nvPr/>
        </p:nvPicPr>
        <p:blipFill>
          <a:blip r:embed="rId2"/>
          <a:stretch>
            <a:fillRect/>
          </a:stretch>
        </p:blipFill>
        <p:spPr>
          <a:xfrm>
            <a:off x="1269875" y="620688"/>
            <a:ext cx="9771769" cy="5328592"/>
          </a:xfrm>
          <a:prstGeom prst="rect">
            <a:avLst/>
          </a:prstGeom>
        </p:spPr>
      </p:pic>
      <p:sp>
        <p:nvSpPr>
          <p:cNvPr id="4" name="Date Placeholder 3"/>
          <p:cNvSpPr>
            <a:spLocks noGrp="1"/>
          </p:cNvSpPr>
          <p:nvPr>
            <p:ph type="dt" sz="half" idx="10"/>
          </p:nvPr>
        </p:nvSpPr>
        <p:spPr/>
        <p:txBody>
          <a:bodyPr/>
          <a:lstStyle/>
          <a:p>
            <a:fld id="{C06CF630-37E7-4F97-A105-986F565F69FA}"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27</a:t>
            </a:fld>
            <a:endParaRPr lang="en-US"/>
          </a:p>
        </p:txBody>
      </p:sp>
    </p:spTree>
    <p:extLst>
      <p:ext uri="{BB962C8B-B14F-4D97-AF65-F5344CB8AC3E}">
        <p14:creationId xmlns:p14="http://schemas.microsoft.com/office/powerpoint/2010/main" val="368344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269876" y="601361"/>
            <a:ext cx="9577064" cy="5203903"/>
          </a:xfrm>
          <a:prstGeom prst="rect">
            <a:avLst/>
          </a:prstGeom>
        </p:spPr>
      </p:pic>
      <p:sp>
        <p:nvSpPr>
          <p:cNvPr id="3" name="Date Placeholder 2"/>
          <p:cNvSpPr>
            <a:spLocks noGrp="1"/>
          </p:cNvSpPr>
          <p:nvPr>
            <p:ph type="dt" sz="half" idx="10"/>
          </p:nvPr>
        </p:nvSpPr>
        <p:spPr/>
        <p:txBody>
          <a:bodyPr/>
          <a:lstStyle/>
          <a:p>
            <a:fld id="{CDB9EB8E-7996-4323-9469-A1807509A691}" type="datetime1">
              <a:rPr lang="en-US" smtClean="0"/>
              <a:t>9/28/2020</a:t>
            </a:fld>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28</a:t>
            </a:fld>
            <a:endParaRPr lang="en-US"/>
          </a:p>
        </p:txBody>
      </p:sp>
    </p:spTree>
    <p:extLst>
      <p:ext uri="{BB962C8B-B14F-4D97-AF65-F5344CB8AC3E}">
        <p14:creationId xmlns:p14="http://schemas.microsoft.com/office/powerpoint/2010/main" val="145570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pic>
        <p:nvPicPr>
          <p:cNvPr id="2" name="Picture 1"/>
          <p:cNvPicPr>
            <a:picLocks noChangeAspect="1"/>
          </p:cNvPicPr>
          <p:nvPr/>
        </p:nvPicPr>
        <p:blipFill>
          <a:blip r:embed="rId2"/>
          <a:stretch>
            <a:fillRect/>
          </a:stretch>
        </p:blipFill>
        <p:spPr>
          <a:xfrm>
            <a:off x="1269876" y="691857"/>
            <a:ext cx="9806092" cy="5113407"/>
          </a:xfrm>
          <a:prstGeom prst="rect">
            <a:avLst/>
          </a:prstGeom>
        </p:spPr>
      </p:pic>
      <p:sp>
        <p:nvSpPr>
          <p:cNvPr id="4" name="Date Placeholder 3"/>
          <p:cNvSpPr>
            <a:spLocks noGrp="1"/>
          </p:cNvSpPr>
          <p:nvPr>
            <p:ph type="dt" sz="half" idx="10"/>
          </p:nvPr>
        </p:nvSpPr>
        <p:spPr/>
        <p:txBody>
          <a:bodyPr/>
          <a:lstStyle/>
          <a:p>
            <a:fld id="{D495D3C8-5284-4E4C-B1A0-4FC69B2444DC}"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29</a:t>
            </a:fld>
            <a:endParaRPr lang="en-US"/>
          </a:p>
        </p:txBody>
      </p:sp>
    </p:spTree>
    <p:extLst>
      <p:ext uri="{BB962C8B-B14F-4D97-AF65-F5344CB8AC3E}">
        <p14:creationId xmlns:p14="http://schemas.microsoft.com/office/powerpoint/2010/main" val="146387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404664"/>
            <a:ext cx="9751060" cy="576064"/>
          </a:xfrm>
        </p:spPr>
        <p:txBody>
          <a:bodyPr>
            <a:normAutofit fontScale="90000"/>
          </a:bodyPr>
          <a:lstStyle/>
          <a:p>
            <a:r>
              <a:rPr lang="en-US" b="1" u="sng" dirty="0" smtClean="0"/>
              <a:t>Introduction </a:t>
            </a:r>
            <a:r>
              <a:rPr lang="en-US" b="1" u="sng" dirty="0"/>
              <a:t>to Deep </a:t>
            </a:r>
            <a:r>
              <a:rPr lang="en-US" b="1" u="sng" dirty="0" smtClean="0"/>
              <a:t>Learning</a:t>
            </a:r>
            <a:endParaRPr lang="en-US" b="1" u="sng" dirty="0"/>
          </a:p>
        </p:txBody>
      </p:sp>
      <p:sp>
        <p:nvSpPr>
          <p:cNvPr id="3" name="Content Placeholder 2"/>
          <p:cNvSpPr>
            <a:spLocks noGrp="1"/>
          </p:cNvSpPr>
          <p:nvPr>
            <p:ph idx="1"/>
          </p:nvPr>
        </p:nvSpPr>
        <p:spPr>
          <a:xfrm>
            <a:off x="1218883" y="1268760"/>
            <a:ext cx="9751060" cy="5400600"/>
          </a:xfrm>
        </p:spPr>
        <p:txBody>
          <a:bodyPr>
            <a:normAutofit/>
          </a:bodyPr>
          <a:lstStyle/>
          <a:p>
            <a:pPr marL="0" indent="0" algn="just">
              <a:buNone/>
            </a:pPr>
            <a:r>
              <a:rPr lang="en-US" b="1" dirty="0" smtClean="0"/>
              <a:t>Artificial </a:t>
            </a:r>
            <a:r>
              <a:rPr lang="en-US" b="1" dirty="0"/>
              <a:t>intelligence </a:t>
            </a:r>
            <a:r>
              <a:rPr lang="en-US" dirty="0"/>
              <a:t>can be loosely interpreted to mean </a:t>
            </a:r>
            <a:r>
              <a:rPr lang="en-US" dirty="0">
                <a:solidFill>
                  <a:srgbClr val="0070C0"/>
                </a:solidFill>
              </a:rPr>
              <a:t>incorporating human intelligence to machines</a:t>
            </a:r>
            <a:r>
              <a:rPr lang="en-US" dirty="0" smtClean="0"/>
              <a:t>.</a:t>
            </a:r>
          </a:p>
          <a:p>
            <a:pPr marL="0" indent="0" algn="just">
              <a:buNone/>
            </a:pPr>
            <a:endParaRPr lang="en-US" dirty="0"/>
          </a:p>
          <a:p>
            <a:pPr marL="0" indent="0" algn="just">
              <a:buNone/>
            </a:pPr>
            <a:r>
              <a:rPr lang="en-US" dirty="0" smtClean="0"/>
              <a:t>Whenever </a:t>
            </a:r>
            <a:r>
              <a:rPr lang="en-US" dirty="0"/>
              <a:t>a machine completes tasks based on a set of stipulated rules that solve problems (algorithms), such an “intelligent” behavior is what is called artificial intelligence</a:t>
            </a:r>
            <a:r>
              <a:rPr lang="en-US" dirty="0" smtClean="0"/>
              <a:t>.</a:t>
            </a:r>
          </a:p>
          <a:p>
            <a:pPr marL="0" indent="0" algn="just">
              <a:buNone/>
            </a:pPr>
            <a:endParaRPr lang="en-US" dirty="0" smtClean="0"/>
          </a:p>
          <a:p>
            <a:pPr marL="0" indent="0" algn="just">
              <a:buNone/>
            </a:pPr>
            <a:r>
              <a:rPr lang="en-US" dirty="0"/>
              <a:t>For example, such machines can move and manipulate objects, recognize whether someone has raised the hands, or solve other problems</a:t>
            </a:r>
          </a:p>
          <a:p>
            <a:pPr marL="0" indent="0">
              <a:buNone/>
            </a:pPr>
            <a:endParaRPr lang="en-US" dirty="0"/>
          </a:p>
        </p:txBody>
      </p:sp>
      <p:sp>
        <p:nvSpPr>
          <p:cNvPr id="4" name="Date Placeholder 3"/>
          <p:cNvSpPr>
            <a:spLocks noGrp="1"/>
          </p:cNvSpPr>
          <p:nvPr>
            <p:ph type="dt" sz="half" idx="10"/>
          </p:nvPr>
        </p:nvSpPr>
        <p:spPr/>
        <p:txBody>
          <a:bodyPr/>
          <a:lstStyle/>
          <a:p>
            <a:fld id="{1AC6A449-67C1-4043-8482-3852F2B50E88}"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3</a:t>
            </a:fld>
            <a:endParaRPr lang="en-US"/>
          </a:p>
        </p:txBody>
      </p:sp>
    </p:spTree>
    <p:extLst>
      <p:ext uri="{BB962C8B-B14F-4D97-AF65-F5344CB8AC3E}">
        <p14:creationId xmlns:p14="http://schemas.microsoft.com/office/powerpoint/2010/main" val="284137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pPr>
              <a:defRPr/>
            </a:pPr>
            <a:fld id="{5CC27F4E-9B5D-4A73-86B5-58DE3B282D54}" type="datetime1">
              <a:rPr lang="en-US" smtClean="0"/>
              <a:t>9/28/2020</a:t>
            </a:fld>
            <a:endParaRPr lang="en-US" dirty="0"/>
          </a:p>
        </p:txBody>
      </p:sp>
      <p:pic>
        <p:nvPicPr>
          <p:cNvPr id="5" name="Picture 4"/>
          <p:cNvPicPr>
            <a:picLocks noChangeAspect="1"/>
          </p:cNvPicPr>
          <p:nvPr/>
        </p:nvPicPr>
        <p:blipFill>
          <a:blip r:embed="rId3"/>
          <a:stretch>
            <a:fillRect/>
          </a:stretch>
        </p:blipFill>
        <p:spPr>
          <a:xfrm>
            <a:off x="1109379" y="620687"/>
            <a:ext cx="9860564" cy="5453191"/>
          </a:xfrm>
          <a:prstGeom prst="rect">
            <a:avLst/>
          </a:prstGeom>
        </p:spPr>
      </p:pic>
      <p:sp>
        <p:nvSpPr>
          <p:cNvPr id="6" name="Slide Number Placeholder 5"/>
          <p:cNvSpPr>
            <a:spLocks noGrp="1"/>
          </p:cNvSpPr>
          <p:nvPr>
            <p:ph type="sldNum" sz="quarter" idx="12"/>
          </p:nvPr>
        </p:nvSpPr>
        <p:spPr/>
        <p:txBody>
          <a:bodyPr/>
          <a:lstStyle/>
          <a:p>
            <a:fld id="{DF28FB93-0A08-4E7D-8E63-9EFA29F1E093}" type="slidenum">
              <a:rPr lang="en-US" smtClean="0"/>
              <a:pPr/>
              <a:t>30</a:t>
            </a:fld>
            <a:endParaRPr lang="en-US"/>
          </a:p>
        </p:txBody>
      </p:sp>
    </p:spTree>
    <p:extLst>
      <p:ext uri="{BB962C8B-B14F-4D97-AF65-F5344CB8AC3E}">
        <p14:creationId xmlns:p14="http://schemas.microsoft.com/office/powerpoint/2010/main" val="197736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2692648"/>
            <a:ext cx="9751060" cy="736352"/>
          </a:xfrm>
        </p:spPr>
        <p:txBody>
          <a:bodyPr>
            <a:noAutofit/>
          </a:bodyPr>
          <a:lstStyle/>
          <a:p>
            <a:pPr algn="ctr"/>
            <a:r>
              <a:rPr lang="en-US" sz="4400" b="1" dirty="0" smtClean="0"/>
              <a:t>BACK - PROPAGATION</a:t>
            </a:r>
            <a:endParaRPr lang="en-US" sz="4400" b="1" dirty="0"/>
          </a:p>
        </p:txBody>
      </p:sp>
      <p:sp>
        <p:nvSpPr>
          <p:cNvPr id="4" name="Date Placeholder 3"/>
          <p:cNvSpPr>
            <a:spLocks noGrp="1"/>
          </p:cNvSpPr>
          <p:nvPr>
            <p:ph type="dt" sz="half" idx="10"/>
          </p:nvPr>
        </p:nvSpPr>
        <p:spPr/>
        <p:txBody>
          <a:bodyPr/>
          <a:lstStyle/>
          <a:p>
            <a:fld id="{377C1AC8-0FF1-4284-8513-A05A2CB66224}"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31</a:t>
            </a:fld>
            <a:endParaRPr lang="en-US"/>
          </a:p>
        </p:txBody>
      </p:sp>
    </p:spTree>
    <p:extLst>
      <p:ext uri="{BB962C8B-B14F-4D97-AF65-F5344CB8AC3E}">
        <p14:creationId xmlns:p14="http://schemas.microsoft.com/office/powerpoint/2010/main" val="202525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BA3EA5AE-B87E-4889-A89B-B414135DEFE0}"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269876" y="735917"/>
            <a:ext cx="9654024" cy="5036209"/>
          </a:xfrm>
          <a:prstGeom prst="rect">
            <a:avLst/>
          </a:prstGeom>
        </p:spPr>
      </p:pic>
      <p:sp>
        <p:nvSpPr>
          <p:cNvPr id="5" name="Content Placeholder 2"/>
          <p:cNvSpPr txBox="1">
            <a:spLocks/>
          </p:cNvSpPr>
          <p:nvPr/>
        </p:nvSpPr>
        <p:spPr>
          <a:xfrm>
            <a:off x="2175761" y="5301208"/>
            <a:ext cx="8031724" cy="532842"/>
          </a:xfrm>
          <a:prstGeom prst="rect">
            <a:avLst/>
          </a:prstGeom>
        </p:spPr>
        <p:txBody>
          <a:bodyPr vert="horz" lIns="91440" tIns="45720" rIns="91440" bIns="45720" rtlCol="0">
            <a:normAutofit/>
          </a:bodyPr>
          <a:lst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a:lstStyle>
          <a:p>
            <a:pPr marL="0" indent="0">
              <a:buFont typeface="Arial" pitchFamily="34" charset="0"/>
              <a:buNone/>
            </a:pPr>
            <a:r>
              <a:rPr lang="en-US" dirty="0" smtClean="0"/>
              <a:t>C = Loss = Mean Squared Error()</a:t>
            </a:r>
          </a:p>
          <a:p>
            <a:pPr marL="0" indent="0">
              <a:buFont typeface="Arial" pitchFamily="34" charset="0"/>
              <a:buNone/>
            </a:pPr>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32</a:t>
            </a:fld>
            <a:endParaRPr lang="en-US"/>
          </a:p>
        </p:txBody>
      </p:sp>
    </p:spTree>
    <p:extLst>
      <p:ext uri="{BB962C8B-B14F-4D97-AF65-F5344CB8AC3E}">
        <p14:creationId xmlns:p14="http://schemas.microsoft.com/office/powerpoint/2010/main" val="345955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72C8B4D4-E4B5-46BE-9EFE-C5567508301C}"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197868" y="719527"/>
            <a:ext cx="9865096" cy="4869713"/>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33</a:t>
            </a:fld>
            <a:endParaRPr lang="en-US"/>
          </a:p>
        </p:txBody>
      </p:sp>
    </p:spTree>
    <p:extLst>
      <p:ext uri="{BB962C8B-B14F-4D97-AF65-F5344CB8AC3E}">
        <p14:creationId xmlns:p14="http://schemas.microsoft.com/office/powerpoint/2010/main" val="202674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pic>
        <p:nvPicPr>
          <p:cNvPr id="2" name="Picture 1"/>
          <p:cNvPicPr>
            <a:picLocks noChangeAspect="1"/>
          </p:cNvPicPr>
          <p:nvPr/>
        </p:nvPicPr>
        <p:blipFill>
          <a:blip r:embed="rId2"/>
          <a:stretch>
            <a:fillRect/>
          </a:stretch>
        </p:blipFill>
        <p:spPr>
          <a:xfrm>
            <a:off x="1197868" y="663910"/>
            <a:ext cx="9721080" cy="5134484"/>
          </a:xfrm>
          <a:prstGeom prst="rect">
            <a:avLst/>
          </a:prstGeom>
        </p:spPr>
      </p:pic>
      <p:sp>
        <p:nvSpPr>
          <p:cNvPr id="4" name="Date Placeholder 3"/>
          <p:cNvSpPr>
            <a:spLocks noGrp="1"/>
          </p:cNvSpPr>
          <p:nvPr>
            <p:ph type="dt" sz="half" idx="10"/>
          </p:nvPr>
        </p:nvSpPr>
        <p:spPr/>
        <p:txBody>
          <a:bodyPr/>
          <a:lstStyle/>
          <a:p>
            <a:fld id="{14CA509A-1416-4AE0-A59A-7974E121DF37}"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34</a:t>
            </a:fld>
            <a:endParaRPr lang="en-US"/>
          </a:p>
        </p:txBody>
      </p:sp>
    </p:spTree>
    <p:extLst>
      <p:ext uri="{BB962C8B-B14F-4D97-AF65-F5344CB8AC3E}">
        <p14:creationId xmlns:p14="http://schemas.microsoft.com/office/powerpoint/2010/main" val="324642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08AA5043-4C79-4069-B938-A9D41958F892}"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269876" y="735918"/>
            <a:ext cx="9679750" cy="4925330"/>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35</a:t>
            </a:fld>
            <a:endParaRPr lang="en-US"/>
          </a:p>
        </p:txBody>
      </p:sp>
    </p:spTree>
    <p:extLst>
      <p:ext uri="{BB962C8B-B14F-4D97-AF65-F5344CB8AC3E}">
        <p14:creationId xmlns:p14="http://schemas.microsoft.com/office/powerpoint/2010/main" val="2050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C08DA612-7879-4388-B3FF-DD1FEA06DA0D}"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125860" y="807926"/>
            <a:ext cx="9931189" cy="4709306"/>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36</a:t>
            </a:fld>
            <a:endParaRPr lang="en-US"/>
          </a:p>
        </p:txBody>
      </p:sp>
    </p:spTree>
    <p:extLst>
      <p:ext uri="{BB962C8B-B14F-4D97-AF65-F5344CB8AC3E}">
        <p14:creationId xmlns:p14="http://schemas.microsoft.com/office/powerpoint/2010/main" val="40995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48BBBED1-D703-4CDC-9F52-60111C7E72F6}"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981844" y="663910"/>
            <a:ext cx="10232806" cy="5108217"/>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37</a:t>
            </a:fld>
            <a:endParaRPr lang="en-US"/>
          </a:p>
        </p:txBody>
      </p:sp>
    </p:spTree>
    <p:extLst>
      <p:ext uri="{BB962C8B-B14F-4D97-AF65-F5344CB8AC3E}">
        <p14:creationId xmlns:p14="http://schemas.microsoft.com/office/powerpoint/2010/main" val="384171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63822BBA-58D3-4E0C-8DAD-FD07C565F56C}"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053852" y="663909"/>
            <a:ext cx="9927292" cy="5108217"/>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38</a:t>
            </a:fld>
            <a:endParaRPr lang="en-US"/>
          </a:p>
        </p:txBody>
      </p:sp>
    </p:spTree>
    <p:extLst>
      <p:ext uri="{BB962C8B-B14F-4D97-AF65-F5344CB8AC3E}">
        <p14:creationId xmlns:p14="http://schemas.microsoft.com/office/powerpoint/2010/main" val="97211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B791BA6C-C53F-4255-AD7F-689E5DEC5ACC}"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053851" y="620688"/>
            <a:ext cx="10009113" cy="5223557"/>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39</a:t>
            </a:fld>
            <a:endParaRPr lang="en-US"/>
          </a:p>
        </p:txBody>
      </p:sp>
    </p:spTree>
    <p:extLst>
      <p:ext uri="{BB962C8B-B14F-4D97-AF65-F5344CB8AC3E}">
        <p14:creationId xmlns:p14="http://schemas.microsoft.com/office/powerpoint/2010/main" val="97896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8883" y="548680"/>
            <a:ext cx="9751060" cy="4752528"/>
          </a:xfrm>
        </p:spPr>
        <p:txBody>
          <a:bodyPr>
            <a:normAutofit/>
          </a:bodyPr>
          <a:lstStyle/>
          <a:p>
            <a:pPr algn="just"/>
            <a:r>
              <a:rPr lang="en-US" b="1" dirty="0">
                <a:hlinkClick r:id="rId2"/>
              </a:rPr>
              <a:t>M</a:t>
            </a:r>
            <a:r>
              <a:rPr lang="en-US" b="1" dirty="0" smtClean="0">
                <a:hlinkClick r:id="rId2"/>
              </a:rPr>
              <a:t>achine </a:t>
            </a:r>
            <a:r>
              <a:rPr lang="en-US" b="1" dirty="0">
                <a:hlinkClick r:id="rId2"/>
              </a:rPr>
              <a:t>learning</a:t>
            </a:r>
            <a:r>
              <a:rPr lang="en-US" dirty="0"/>
              <a:t> can be loosely interpreted to mean empowering computer systems with the </a:t>
            </a:r>
            <a:r>
              <a:rPr lang="en-US" dirty="0">
                <a:solidFill>
                  <a:srgbClr val="0070C0"/>
                </a:solidFill>
              </a:rPr>
              <a:t>ability to “learn”</a:t>
            </a:r>
            <a:r>
              <a:rPr lang="en-US" dirty="0"/>
              <a:t>.</a:t>
            </a:r>
          </a:p>
          <a:p>
            <a:pPr algn="just"/>
            <a:r>
              <a:rPr lang="en-US" dirty="0"/>
              <a:t>The intention of ML is to enable machines to learn by themselves using the provided data and make accurate predictions.</a:t>
            </a:r>
          </a:p>
          <a:p>
            <a:pPr algn="just"/>
            <a:r>
              <a:rPr lang="en-US" dirty="0"/>
              <a:t>ML is a subset of artificial intelligence; in fact, it’s simply a technique for realizing AI.</a:t>
            </a:r>
          </a:p>
          <a:p>
            <a:pPr algn="just"/>
            <a:r>
              <a:rPr lang="en-US" dirty="0"/>
              <a:t>It is a method of training algorithms such that they can learn how to make decisions.</a:t>
            </a:r>
          </a:p>
          <a:p>
            <a:pPr algn="just"/>
            <a:r>
              <a:rPr lang="en-US" dirty="0"/>
              <a:t>Training in machine learning entails giving a lot of data to the algorithm and allowing it to learn more about the processed information</a:t>
            </a:r>
            <a:r>
              <a:rPr lang="en-US" dirty="0" smtClean="0"/>
              <a:t>.</a:t>
            </a:r>
            <a:endParaRPr lang="en-US" dirty="0"/>
          </a:p>
        </p:txBody>
      </p:sp>
      <p:sp>
        <p:nvSpPr>
          <p:cNvPr id="2" name="Date Placeholder 1"/>
          <p:cNvSpPr>
            <a:spLocks noGrp="1"/>
          </p:cNvSpPr>
          <p:nvPr>
            <p:ph type="dt" sz="half" idx="10"/>
          </p:nvPr>
        </p:nvSpPr>
        <p:spPr/>
        <p:txBody>
          <a:bodyPr/>
          <a:lstStyle/>
          <a:p>
            <a:fld id="{11D6D6E3-7C71-4A11-9304-3D0EBF376CBC}" type="datetime1">
              <a:rPr lang="en-US" smtClean="0"/>
              <a:t>9/28/2020</a:t>
            </a:fld>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4</a:t>
            </a:fld>
            <a:endParaRPr lang="en-US"/>
          </a:p>
        </p:txBody>
      </p:sp>
    </p:spTree>
    <p:extLst>
      <p:ext uri="{BB962C8B-B14F-4D97-AF65-F5344CB8AC3E}">
        <p14:creationId xmlns:p14="http://schemas.microsoft.com/office/powerpoint/2010/main" val="427542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pic>
        <p:nvPicPr>
          <p:cNvPr id="2" name="Picture 1"/>
          <p:cNvPicPr>
            <a:picLocks noChangeAspect="1"/>
          </p:cNvPicPr>
          <p:nvPr/>
        </p:nvPicPr>
        <p:blipFill>
          <a:blip r:embed="rId2"/>
          <a:stretch>
            <a:fillRect/>
          </a:stretch>
        </p:blipFill>
        <p:spPr>
          <a:xfrm>
            <a:off x="1125860" y="706714"/>
            <a:ext cx="9865096" cy="5170558"/>
          </a:xfrm>
          <a:prstGeom prst="rect">
            <a:avLst/>
          </a:prstGeom>
        </p:spPr>
      </p:pic>
      <p:sp>
        <p:nvSpPr>
          <p:cNvPr id="4" name="Date Placeholder 3"/>
          <p:cNvSpPr>
            <a:spLocks noGrp="1"/>
          </p:cNvSpPr>
          <p:nvPr>
            <p:ph type="dt" sz="half" idx="10"/>
          </p:nvPr>
        </p:nvSpPr>
        <p:spPr/>
        <p:txBody>
          <a:bodyPr/>
          <a:lstStyle/>
          <a:p>
            <a:fld id="{3FB09FA9-8AED-459A-8DB2-FB199745670A}"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40</a:t>
            </a:fld>
            <a:endParaRPr lang="en-US"/>
          </a:p>
        </p:txBody>
      </p:sp>
    </p:spTree>
    <p:extLst>
      <p:ext uri="{BB962C8B-B14F-4D97-AF65-F5344CB8AC3E}">
        <p14:creationId xmlns:p14="http://schemas.microsoft.com/office/powerpoint/2010/main" val="3939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868" y="625039"/>
            <a:ext cx="8031724" cy="5108217"/>
          </a:xfrm>
        </p:spPr>
        <p:txBody>
          <a:bodyPr>
            <a:normAutofit/>
          </a:bodyPr>
          <a:lstStyle/>
          <a:p>
            <a:pPr marL="0" indent="0">
              <a:buNone/>
            </a:pPr>
            <a:r>
              <a:rPr lang="en-US" sz="2800" b="1" dirty="0" smtClean="0"/>
              <a:t>Batch Gradient Descent</a:t>
            </a:r>
            <a:endParaRPr lang="en-US" sz="2800" b="1" dirty="0"/>
          </a:p>
        </p:txBody>
      </p:sp>
      <p:sp>
        <p:nvSpPr>
          <p:cNvPr id="4" name="Date Placeholder 3"/>
          <p:cNvSpPr>
            <a:spLocks noGrp="1"/>
          </p:cNvSpPr>
          <p:nvPr>
            <p:ph type="dt" idx="10"/>
          </p:nvPr>
        </p:nvSpPr>
        <p:spPr/>
        <p:txBody>
          <a:bodyPr/>
          <a:lstStyle/>
          <a:p>
            <a:pPr>
              <a:defRPr/>
            </a:pPr>
            <a:fld id="{8B0F004F-5A86-4032-8B76-087D5AEA3170}"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1520879" y="1128021"/>
            <a:ext cx="8966021" cy="4993912"/>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41</a:t>
            </a:fld>
            <a:endParaRPr lang="en-US"/>
          </a:p>
        </p:txBody>
      </p:sp>
    </p:spTree>
    <p:extLst>
      <p:ext uri="{BB962C8B-B14F-4D97-AF65-F5344CB8AC3E}">
        <p14:creationId xmlns:p14="http://schemas.microsoft.com/office/powerpoint/2010/main" val="393664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AC99E945-B8A9-4141-9452-D52E951577F9}"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981844" y="741241"/>
            <a:ext cx="9937104" cy="5136031"/>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42</a:t>
            </a:fld>
            <a:endParaRPr lang="en-US"/>
          </a:p>
        </p:txBody>
      </p:sp>
    </p:spTree>
    <p:extLst>
      <p:ext uri="{BB962C8B-B14F-4D97-AF65-F5344CB8AC3E}">
        <p14:creationId xmlns:p14="http://schemas.microsoft.com/office/powerpoint/2010/main" val="122394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75761" y="663910"/>
            <a:ext cx="8031724" cy="5108217"/>
          </a:xfrm>
        </p:spPr>
        <p:txBody>
          <a:bodyPr/>
          <a:lstStyle/>
          <a:p>
            <a:endParaRPr lang="en-US" dirty="0"/>
          </a:p>
        </p:txBody>
      </p:sp>
      <p:sp>
        <p:nvSpPr>
          <p:cNvPr id="4" name="Date Placeholder 3"/>
          <p:cNvSpPr>
            <a:spLocks noGrp="1"/>
          </p:cNvSpPr>
          <p:nvPr>
            <p:ph type="dt" idx="10"/>
          </p:nvPr>
        </p:nvSpPr>
        <p:spPr/>
        <p:txBody>
          <a:bodyPr/>
          <a:lstStyle/>
          <a:p>
            <a:pPr>
              <a:defRPr/>
            </a:pPr>
            <a:fld id="{CDA97B6B-F2ED-4812-9BD4-019DC02F33E9}" type="datetime1">
              <a:rPr lang="en-US" smtClean="0"/>
              <a:t>9/28/2020</a:t>
            </a:fld>
            <a:endParaRPr lang="en-US" dirty="0"/>
          </a:p>
        </p:txBody>
      </p:sp>
      <p:pic>
        <p:nvPicPr>
          <p:cNvPr id="2" name="Picture 1"/>
          <p:cNvPicPr>
            <a:picLocks noChangeAspect="1"/>
          </p:cNvPicPr>
          <p:nvPr/>
        </p:nvPicPr>
        <p:blipFill>
          <a:blip r:embed="rId2"/>
          <a:stretch>
            <a:fillRect/>
          </a:stretch>
        </p:blipFill>
        <p:spPr>
          <a:xfrm>
            <a:off x="981844" y="663910"/>
            <a:ext cx="9904003" cy="5108217"/>
          </a:xfrm>
          <a:prstGeom prst="rect">
            <a:avLst/>
          </a:prstGeom>
        </p:spPr>
      </p:pic>
      <p:sp>
        <p:nvSpPr>
          <p:cNvPr id="5" name="Slide Number Placeholder 4"/>
          <p:cNvSpPr>
            <a:spLocks noGrp="1"/>
          </p:cNvSpPr>
          <p:nvPr>
            <p:ph type="sldNum" sz="quarter" idx="12"/>
          </p:nvPr>
        </p:nvSpPr>
        <p:spPr/>
        <p:txBody>
          <a:bodyPr/>
          <a:lstStyle/>
          <a:p>
            <a:fld id="{DF28FB93-0A08-4E7D-8E63-9EFA29F1E093}" type="slidenum">
              <a:rPr lang="en-US" smtClean="0"/>
              <a:pPr/>
              <a:t>43</a:t>
            </a:fld>
            <a:endParaRPr lang="en-US"/>
          </a:p>
        </p:txBody>
      </p:sp>
    </p:spTree>
    <p:extLst>
      <p:ext uri="{BB962C8B-B14F-4D97-AF65-F5344CB8AC3E}">
        <p14:creationId xmlns:p14="http://schemas.microsoft.com/office/powerpoint/2010/main" val="294429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332656"/>
            <a:ext cx="9751060" cy="720080"/>
          </a:xfrm>
        </p:spPr>
        <p:txBody>
          <a:bodyPr/>
          <a:lstStyle/>
          <a:p>
            <a:r>
              <a:rPr lang="en-US" dirty="0" smtClean="0"/>
              <a:t>Hands-On Example - Dataset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96" y="1263152"/>
            <a:ext cx="11076098" cy="4542112"/>
          </a:xfrm>
          <a:prstGeom prst="rect">
            <a:avLst/>
          </a:prstGeom>
        </p:spPr>
      </p:pic>
      <p:sp>
        <p:nvSpPr>
          <p:cNvPr id="7" name="Date Placeholder 6"/>
          <p:cNvSpPr>
            <a:spLocks noGrp="1"/>
          </p:cNvSpPr>
          <p:nvPr>
            <p:ph type="dt" sz="half" idx="10"/>
          </p:nvPr>
        </p:nvSpPr>
        <p:spPr/>
        <p:txBody>
          <a:bodyPr/>
          <a:lstStyle/>
          <a:p>
            <a:fld id="{670ADC9F-ED3A-4209-A2CB-FBFBCFB19065}" type="datetime1">
              <a:rPr lang="en-US" smtClean="0"/>
              <a:t>9/28/2020</a:t>
            </a:fld>
            <a:endParaRPr lang="en-US"/>
          </a:p>
        </p:txBody>
      </p:sp>
      <p:sp>
        <p:nvSpPr>
          <p:cNvPr id="8" name="Slide Number Placeholder 7"/>
          <p:cNvSpPr>
            <a:spLocks noGrp="1"/>
          </p:cNvSpPr>
          <p:nvPr>
            <p:ph type="sldNum" sz="quarter" idx="12"/>
          </p:nvPr>
        </p:nvSpPr>
        <p:spPr/>
        <p:txBody>
          <a:bodyPr/>
          <a:lstStyle/>
          <a:p>
            <a:fld id="{DF28FB93-0A08-4E7D-8E63-9EFA29F1E093}" type="slidenum">
              <a:rPr lang="en-US" smtClean="0"/>
              <a:pPr/>
              <a:t>44</a:t>
            </a:fld>
            <a:endParaRPr lang="en-US"/>
          </a:p>
        </p:txBody>
      </p:sp>
    </p:spTree>
    <p:extLst>
      <p:ext uri="{BB962C8B-B14F-4D97-AF65-F5344CB8AC3E}">
        <p14:creationId xmlns:p14="http://schemas.microsoft.com/office/powerpoint/2010/main" val="415530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0076" y="1603684"/>
            <a:ext cx="4943316" cy="3707487"/>
          </a:xfrm>
        </p:spPr>
      </p:pic>
      <p:sp>
        <p:nvSpPr>
          <p:cNvPr id="5" name="Date Placeholder 4"/>
          <p:cNvSpPr>
            <a:spLocks noGrp="1"/>
          </p:cNvSpPr>
          <p:nvPr>
            <p:ph type="dt" sz="half" idx="10"/>
          </p:nvPr>
        </p:nvSpPr>
        <p:spPr/>
        <p:txBody>
          <a:bodyPr/>
          <a:lstStyle/>
          <a:p>
            <a:fld id="{8E3E91F8-E5F1-438A-A8C5-BEB4E211DABD}" type="datetime1">
              <a:rPr lang="en-US" smtClean="0"/>
              <a:t>9/28/2020</a:t>
            </a:fld>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45</a:t>
            </a:fld>
            <a:endParaRPr lang="en-US"/>
          </a:p>
        </p:txBody>
      </p:sp>
    </p:spTree>
    <p:extLst>
      <p:ext uri="{BB962C8B-B14F-4D97-AF65-F5344CB8AC3E}">
        <p14:creationId xmlns:p14="http://schemas.microsoft.com/office/powerpoint/2010/main" val="192840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3" y="1772816"/>
            <a:ext cx="9751060" cy="1800200"/>
          </a:xfrm>
        </p:spPr>
        <p:txBody>
          <a:bodyPr>
            <a:normAutofit/>
          </a:bodyPr>
          <a:lstStyle/>
          <a:p>
            <a:pPr algn="ctr"/>
            <a:r>
              <a:rPr lang="en-IN" sz="6600" b="1" dirty="0"/>
              <a:t>Thank </a:t>
            </a:r>
            <a:r>
              <a:rPr lang="en-IN" sz="6600" b="1" dirty="0" smtClean="0"/>
              <a:t>you</a:t>
            </a:r>
            <a:endParaRPr lang="en-IN" sz="6600" b="1" dirty="0"/>
          </a:p>
        </p:txBody>
      </p:sp>
      <p:sp>
        <p:nvSpPr>
          <p:cNvPr id="3" name="Date Placeholder 2"/>
          <p:cNvSpPr>
            <a:spLocks noGrp="1"/>
          </p:cNvSpPr>
          <p:nvPr>
            <p:ph type="dt" sz="half" idx="10"/>
          </p:nvPr>
        </p:nvSpPr>
        <p:spPr/>
        <p:txBody>
          <a:bodyPr/>
          <a:lstStyle/>
          <a:p>
            <a:fld id="{EAA5F597-3661-4682-BF4C-D66D6ACB1926}" type="datetime1">
              <a:rPr lang="en-US" smtClean="0"/>
              <a:t>9/28/2020</a:t>
            </a:fld>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46</a:t>
            </a:fld>
            <a:endParaRPr lang="en-US"/>
          </a:p>
        </p:txBody>
      </p:sp>
    </p:spTree>
    <p:extLst>
      <p:ext uri="{BB962C8B-B14F-4D97-AF65-F5344CB8AC3E}">
        <p14:creationId xmlns:p14="http://schemas.microsoft.com/office/powerpoint/2010/main" val="21954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9876" y="548680"/>
            <a:ext cx="9751060" cy="5328592"/>
          </a:xfrm>
        </p:spPr>
        <p:txBody>
          <a:bodyPr>
            <a:normAutofit fontScale="92500"/>
          </a:bodyPr>
          <a:lstStyle/>
          <a:p>
            <a:pPr marL="0" indent="0" algn="just">
              <a:buNone/>
            </a:pPr>
            <a:r>
              <a:rPr lang="en-US" b="1" dirty="0" smtClean="0">
                <a:latin typeface="Book Antiqua" panose="02040602050305030304" pitchFamily="18" charset="0"/>
              </a:rPr>
              <a:t>Deep </a:t>
            </a:r>
            <a:r>
              <a:rPr lang="en-US" b="1" dirty="0">
                <a:latin typeface="Book Antiqua" panose="02040602050305030304" pitchFamily="18" charset="0"/>
              </a:rPr>
              <a:t>learning</a:t>
            </a:r>
            <a:r>
              <a:rPr lang="en-US" dirty="0">
                <a:latin typeface="Book Antiqua" panose="02040602050305030304" pitchFamily="18" charset="0"/>
              </a:rPr>
              <a:t> is a </a:t>
            </a:r>
            <a:r>
              <a:rPr lang="en-US" dirty="0" smtClean="0">
                <a:latin typeface="Book Antiqua" panose="02040602050305030304" pitchFamily="18" charset="0"/>
              </a:rPr>
              <a:t>subfield </a:t>
            </a:r>
            <a:r>
              <a:rPr lang="en-US" dirty="0">
                <a:latin typeface="Book Antiqua" panose="02040602050305030304" pitchFamily="18" charset="0"/>
              </a:rPr>
              <a:t>of </a:t>
            </a:r>
            <a:r>
              <a:rPr lang="en-US" dirty="0" smtClean="0">
                <a:latin typeface="Book Antiqua" panose="02040602050305030304" pitchFamily="18" charset="0"/>
              </a:rPr>
              <a:t>ML, concerned with algorithms inspired by the structure and function of Brain called Artificial Neural Networks</a:t>
            </a:r>
          </a:p>
          <a:p>
            <a:pPr marL="0" indent="0" algn="just">
              <a:buNone/>
            </a:pPr>
            <a:r>
              <a:rPr lang="en-US" dirty="0" smtClean="0">
                <a:latin typeface="Book Antiqua" panose="02040602050305030304" pitchFamily="18" charset="0"/>
              </a:rPr>
              <a:t>In </a:t>
            </a:r>
            <a:r>
              <a:rPr lang="en-US" dirty="0">
                <a:latin typeface="Book Antiqua" panose="02040602050305030304" pitchFamily="18" charset="0"/>
              </a:rPr>
              <a:t>other words, </a:t>
            </a:r>
            <a:r>
              <a:rPr lang="en-US" dirty="0">
                <a:solidFill>
                  <a:srgbClr val="0070C0"/>
                </a:solidFill>
                <a:latin typeface="Book Antiqua" panose="02040602050305030304" pitchFamily="18" charset="0"/>
              </a:rPr>
              <a:t>DL is the next evolution of machine learning</a:t>
            </a:r>
            <a:r>
              <a:rPr lang="en-US" dirty="0">
                <a:latin typeface="Book Antiqua" panose="02040602050305030304" pitchFamily="18" charset="0"/>
              </a:rPr>
              <a:t>.</a:t>
            </a:r>
          </a:p>
          <a:p>
            <a:pPr algn="just"/>
            <a:r>
              <a:rPr lang="en-US" dirty="0">
                <a:latin typeface="Book Antiqua" panose="02040602050305030304" pitchFamily="18" charset="0"/>
              </a:rPr>
              <a:t>DL algorithms are roughly inspired by the information processing patterns found in the </a:t>
            </a:r>
            <a:r>
              <a:rPr lang="en-US" dirty="0">
                <a:solidFill>
                  <a:srgbClr val="0070C0"/>
                </a:solidFill>
                <a:latin typeface="Book Antiqua" panose="02040602050305030304" pitchFamily="18" charset="0"/>
              </a:rPr>
              <a:t>human brain</a:t>
            </a:r>
            <a:r>
              <a:rPr lang="en-US" dirty="0">
                <a:latin typeface="Book Antiqua" panose="02040602050305030304" pitchFamily="18" charset="0"/>
              </a:rPr>
              <a:t>.</a:t>
            </a:r>
          </a:p>
          <a:p>
            <a:pPr algn="just"/>
            <a:r>
              <a:rPr lang="en-US" dirty="0">
                <a:latin typeface="Book Antiqua" panose="02040602050305030304" pitchFamily="18" charset="0"/>
              </a:rPr>
              <a:t>Just like we use our brains to identify patterns and classify various types of information, deep learning algorithms can be taught to accomplish the same tasks for machines.</a:t>
            </a:r>
          </a:p>
          <a:p>
            <a:pPr algn="just"/>
            <a:r>
              <a:rPr lang="en-US" dirty="0" smtClean="0">
                <a:latin typeface="Book Antiqua" panose="02040602050305030304" pitchFamily="18" charset="0"/>
              </a:rPr>
              <a:t>Whenever </a:t>
            </a:r>
            <a:r>
              <a:rPr lang="en-US" dirty="0">
                <a:latin typeface="Book Antiqua" panose="02040602050305030304" pitchFamily="18" charset="0"/>
              </a:rPr>
              <a:t>we receive a new information, the brain tries to compare it to a known item before making sense of it — which is the same concept deep learning algorithms employ.</a:t>
            </a:r>
          </a:p>
          <a:p>
            <a:pPr algn="just"/>
            <a:r>
              <a:rPr lang="en-US" dirty="0">
                <a:latin typeface="Book Antiqua" panose="02040602050305030304" pitchFamily="18" charset="0"/>
              </a:rPr>
              <a:t>For example, </a:t>
            </a:r>
            <a:r>
              <a:rPr lang="en-US" dirty="0">
                <a:solidFill>
                  <a:srgbClr val="0070C0"/>
                </a:solidFill>
                <a:latin typeface="Book Antiqua" panose="02040602050305030304" pitchFamily="18" charset="0"/>
              </a:rPr>
              <a:t>artificial neural networks (ANNs) are a type of algorithms that aim to imitate the way our brains make decisions</a:t>
            </a:r>
            <a:r>
              <a:rPr lang="en-US" dirty="0">
                <a:latin typeface="Book Antiqua" panose="02040602050305030304" pitchFamily="18" charset="0"/>
              </a:rPr>
              <a:t>.</a:t>
            </a:r>
          </a:p>
          <a:p>
            <a:pPr marL="0" indent="0" algn="just" fontAlgn="base">
              <a:buNone/>
            </a:pPr>
            <a:endParaRPr lang="en-US" dirty="0" smtClean="0">
              <a:latin typeface="Book Antiqua" panose="02040602050305030304" pitchFamily="18" charset="0"/>
            </a:endParaRPr>
          </a:p>
        </p:txBody>
      </p:sp>
      <p:sp>
        <p:nvSpPr>
          <p:cNvPr id="2" name="Date Placeholder 1"/>
          <p:cNvSpPr>
            <a:spLocks noGrp="1"/>
          </p:cNvSpPr>
          <p:nvPr>
            <p:ph type="dt" sz="half" idx="10"/>
          </p:nvPr>
        </p:nvSpPr>
        <p:spPr/>
        <p:txBody>
          <a:bodyPr/>
          <a:lstStyle/>
          <a:p>
            <a:fld id="{761B035D-D5BE-471D-BCA8-33E1D600483F}" type="datetime1">
              <a:rPr lang="en-US" smtClean="0"/>
              <a:t>9/28/2020</a:t>
            </a:fld>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5</a:t>
            </a:fld>
            <a:endParaRPr lang="en-US"/>
          </a:p>
        </p:txBody>
      </p:sp>
    </p:spTree>
    <p:extLst>
      <p:ext uri="{BB962C8B-B14F-4D97-AF65-F5344CB8AC3E}">
        <p14:creationId xmlns:p14="http://schemas.microsoft.com/office/powerpoint/2010/main" val="15837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804" y="476672"/>
            <a:ext cx="11089232" cy="1296144"/>
          </a:xfrm>
        </p:spPr>
        <p:txBody>
          <a:bodyPr>
            <a:normAutofit/>
          </a:bodyPr>
          <a:lstStyle/>
          <a:p>
            <a:pPr algn="just"/>
            <a:r>
              <a:rPr lang="en-US" sz="2000" dirty="0" smtClean="0">
                <a:latin typeface="Book Antiqua" panose="02040602050305030304" pitchFamily="18" charset="0"/>
              </a:rPr>
              <a:t>A</a:t>
            </a:r>
            <a:r>
              <a:rPr lang="en-US" sz="2000" dirty="0">
                <a:latin typeface="Book Antiqua" panose="02040602050305030304" pitchFamily="18" charset="0"/>
              </a:rPr>
              <a:t> </a:t>
            </a:r>
            <a:r>
              <a:rPr lang="en-US" sz="2000" b="1" dirty="0" smtClean="0">
                <a:solidFill>
                  <a:srgbClr val="0070C0"/>
                </a:solidFill>
                <a:latin typeface="Book Antiqua" panose="02040602050305030304" pitchFamily="18" charset="0"/>
              </a:rPr>
              <a:t>Neural </a:t>
            </a:r>
            <a:r>
              <a:rPr lang="en-US" sz="2000" b="1" dirty="0">
                <a:solidFill>
                  <a:srgbClr val="0070C0"/>
                </a:solidFill>
                <a:latin typeface="Book Antiqua" panose="02040602050305030304" pitchFamily="18" charset="0"/>
              </a:rPr>
              <a:t>Network </a:t>
            </a:r>
            <a:r>
              <a:rPr lang="en-US" sz="2000" dirty="0">
                <a:latin typeface="Book Antiqua" panose="02040602050305030304" pitchFamily="18" charset="0"/>
              </a:rPr>
              <a:t>is a biological representation of neurons in the brain it deals with all the connections and chemical </a:t>
            </a:r>
            <a:r>
              <a:rPr lang="en-US" sz="2000" dirty="0" smtClean="0">
                <a:latin typeface="Book Antiqua" panose="02040602050305030304" pitchFamily="18" charset="0"/>
              </a:rPr>
              <a:t>reactions in the brain and tries to imitate the same type of operations.</a:t>
            </a:r>
            <a:r>
              <a:rPr lang="en-US" sz="2000" dirty="0" smtClean="0">
                <a:latin typeface="Book Antiqua" panose="02040602050305030304" pitchFamily="18" charset="0"/>
              </a:rPr>
              <a:t/>
            </a:r>
            <a:br>
              <a:rPr lang="en-US" sz="2000" dirty="0" smtClean="0">
                <a:latin typeface="Book Antiqua" panose="02040602050305030304" pitchFamily="18" charset="0"/>
              </a:rPr>
            </a:br>
            <a:r>
              <a:rPr lang="en-US" sz="2000" b="1" dirty="0">
                <a:latin typeface="Book Antiqua" panose="02040602050305030304" pitchFamily="18" charset="0"/>
              </a:rPr>
              <a:t>Artificial Neural Networks </a:t>
            </a:r>
            <a:r>
              <a:rPr lang="en-US" sz="2000" dirty="0">
                <a:latin typeface="Book Antiqua" panose="02040602050305030304" pitchFamily="18" charset="0"/>
              </a:rPr>
              <a:t>are the </a:t>
            </a:r>
            <a:r>
              <a:rPr lang="en-US" sz="2000" dirty="0">
                <a:solidFill>
                  <a:srgbClr val="0070C0"/>
                </a:solidFill>
                <a:latin typeface="Book Antiqua" panose="02040602050305030304" pitchFamily="18" charset="0"/>
              </a:rPr>
              <a:t>computational models inspired by the human </a:t>
            </a:r>
            <a:r>
              <a:rPr lang="en-US" sz="2000" dirty="0" smtClean="0">
                <a:solidFill>
                  <a:srgbClr val="0070C0"/>
                </a:solidFill>
                <a:latin typeface="Book Antiqua" panose="02040602050305030304" pitchFamily="18" charset="0"/>
              </a:rPr>
              <a:t>brain</a:t>
            </a:r>
            <a:r>
              <a:rPr lang="en-US" sz="2000" dirty="0" smtClean="0">
                <a:latin typeface="Book Antiqua" panose="02040602050305030304" pitchFamily="18" charset="0"/>
              </a:rPr>
              <a:t>.</a:t>
            </a:r>
            <a:endParaRPr lang="en-US" sz="2000" dirty="0">
              <a:latin typeface="Book Antiqua" panose="02040602050305030304" pitchFamily="18" charset="0"/>
            </a:endParaRPr>
          </a:p>
        </p:txBody>
      </p:sp>
      <p:pic>
        <p:nvPicPr>
          <p:cNvPr id="4" name="Picture 6" descr="Image result for dl vs ml vs ai"/>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446340" y="2132856"/>
            <a:ext cx="6408712" cy="41764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miro.medium.com/max/700/0*XFxT6l2V6lWfvCw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04" y="2420888"/>
            <a:ext cx="4464496" cy="388843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33E5EC1E-9EB2-427E-86D8-17EDEFFAF42D}" type="datetime1">
              <a:rPr lang="en-US" smtClean="0"/>
              <a:t>9/28/2020</a:t>
            </a:fld>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6</a:t>
            </a:fld>
            <a:endParaRPr lang="en-US"/>
          </a:p>
        </p:txBody>
      </p:sp>
    </p:spTree>
    <p:extLst>
      <p:ext uri="{BB962C8B-B14F-4D97-AF65-F5344CB8AC3E}">
        <p14:creationId xmlns:p14="http://schemas.microsoft.com/office/powerpoint/2010/main" val="241992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sz="half" idx="1"/>
          </p:nvPr>
        </p:nvSpPr>
        <p:spPr>
          <a:xfrm>
            <a:off x="981844" y="476672"/>
            <a:ext cx="9684568" cy="5688632"/>
          </a:xfrm>
        </p:spPr>
        <p:txBody>
          <a:bodyPr>
            <a:normAutofit/>
          </a:bodyPr>
          <a:lstStyle/>
          <a:p>
            <a:pPr marL="0" indent="0" algn="just">
              <a:buNone/>
            </a:pPr>
            <a:r>
              <a:rPr lang="en-US" sz="2000" b="1" u="sng" dirty="0" smtClean="0">
                <a:latin typeface="Book Antiqua" panose="02040602050305030304" pitchFamily="18" charset="0"/>
              </a:rPr>
              <a:t>More about </a:t>
            </a:r>
            <a:r>
              <a:rPr lang="en-US" sz="2000" b="1" u="sng" dirty="0" smtClean="0">
                <a:solidFill>
                  <a:srgbClr val="0070C0"/>
                </a:solidFill>
                <a:latin typeface="Book Antiqua" panose="02040602050305030304" pitchFamily="18" charset="0"/>
              </a:rPr>
              <a:t>Neural</a:t>
            </a:r>
            <a:r>
              <a:rPr lang="en-US" sz="2000" b="1" u="sng" dirty="0" smtClean="0">
                <a:latin typeface="Book Antiqua" panose="02040602050305030304" pitchFamily="18" charset="0"/>
              </a:rPr>
              <a:t> Networks:</a:t>
            </a:r>
          </a:p>
          <a:p>
            <a:pPr algn="just"/>
            <a:r>
              <a:rPr lang="en-US" sz="2000" dirty="0">
                <a:latin typeface="Book Antiqua" panose="02040602050305030304" pitchFamily="18" charset="0"/>
              </a:rPr>
              <a:t>Neural Networks is one of the most popular machine learning algorithms at present. It has been decisively proven over time that </a:t>
            </a:r>
            <a:r>
              <a:rPr lang="en-US" sz="2000" i="1" dirty="0">
                <a:solidFill>
                  <a:srgbClr val="0070C0"/>
                </a:solidFill>
                <a:latin typeface="Book Antiqua" panose="02040602050305030304" pitchFamily="18" charset="0"/>
              </a:rPr>
              <a:t>neural networks outperform other algorithms in accuracy and </a:t>
            </a:r>
            <a:r>
              <a:rPr lang="en-US" sz="2000" i="1" dirty="0" smtClean="0">
                <a:solidFill>
                  <a:srgbClr val="0070C0"/>
                </a:solidFill>
                <a:latin typeface="Book Antiqua" panose="02040602050305030304" pitchFamily="18" charset="0"/>
              </a:rPr>
              <a:t>speed</a:t>
            </a:r>
            <a:r>
              <a:rPr lang="en-US" sz="2000" dirty="0" smtClean="0">
                <a:latin typeface="Book Antiqua" panose="02040602050305030304" pitchFamily="18" charset="0"/>
              </a:rPr>
              <a:t>.</a:t>
            </a:r>
          </a:p>
          <a:p>
            <a:pPr algn="just"/>
            <a:r>
              <a:rPr lang="en-US" sz="2000" dirty="0">
                <a:latin typeface="Book Antiqua" panose="02040602050305030304" pitchFamily="18" charset="0"/>
              </a:rPr>
              <a:t>With various variants like CNN (Convolutional Neural Networks), RNN(Recurrent Neural Networks), </a:t>
            </a:r>
            <a:r>
              <a:rPr lang="en-US" sz="2000" dirty="0" err="1">
                <a:latin typeface="Book Antiqua" panose="02040602050305030304" pitchFamily="18" charset="0"/>
              </a:rPr>
              <a:t>AutoEncoders</a:t>
            </a:r>
            <a:r>
              <a:rPr lang="en-US" sz="2000" dirty="0">
                <a:latin typeface="Book Antiqua" panose="02040602050305030304" pitchFamily="18" charset="0"/>
              </a:rPr>
              <a:t>, Deep Learning </a:t>
            </a:r>
            <a:r>
              <a:rPr lang="en-US" sz="2000" dirty="0" err="1" smtClean="0">
                <a:latin typeface="Book Antiqua" panose="02040602050305030304" pitchFamily="18" charset="0"/>
              </a:rPr>
              <a:t>etc</a:t>
            </a:r>
            <a:endParaRPr lang="en-US" sz="2000" dirty="0" smtClean="0">
              <a:latin typeface="Book Antiqua" panose="02040602050305030304" pitchFamily="18" charset="0"/>
            </a:endParaRPr>
          </a:p>
          <a:p>
            <a:pPr algn="just"/>
            <a:r>
              <a:rPr lang="en-US" sz="2000" b="1" dirty="0">
                <a:latin typeface="Book Antiqua" panose="02040602050305030304" pitchFamily="18" charset="0"/>
              </a:rPr>
              <a:t>A neural network having </a:t>
            </a:r>
            <a:r>
              <a:rPr lang="en-US" sz="2000" b="1" i="1" dirty="0">
                <a:solidFill>
                  <a:srgbClr val="0070C0"/>
                </a:solidFill>
                <a:latin typeface="Book Antiqua" panose="02040602050305030304" pitchFamily="18" charset="0"/>
              </a:rPr>
              <a:t>more than one hidden layer </a:t>
            </a:r>
            <a:r>
              <a:rPr lang="en-US" sz="2000" b="1" i="1" dirty="0">
                <a:latin typeface="Book Antiqua" panose="02040602050305030304" pitchFamily="18" charset="0"/>
              </a:rPr>
              <a:t>is Deep Neural Network</a:t>
            </a:r>
            <a:r>
              <a:rPr lang="en-US" sz="2000" dirty="0">
                <a:latin typeface="Book Antiqua" panose="02040602050305030304" pitchFamily="18" charset="0"/>
              </a:rPr>
              <a:t>.</a:t>
            </a:r>
          </a:p>
          <a:p>
            <a:pPr marL="0" indent="0" algn="just">
              <a:buNone/>
            </a:pPr>
            <a:endParaRPr lang="en-US" sz="2000" dirty="0" smtClean="0">
              <a:latin typeface="Book Antiqua" panose="02040602050305030304" pitchFamily="18" charset="0"/>
            </a:endParaRPr>
          </a:p>
          <a:p>
            <a:pPr marL="0" indent="0" algn="just">
              <a:buNone/>
            </a:pPr>
            <a:endParaRPr lang="en-US" sz="2000" dirty="0">
              <a:latin typeface="Book Antiqua" panose="02040602050305030304" pitchFamily="18" charset="0"/>
            </a:endParaRPr>
          </a:p>
        </p:txBody>
      </p:sp>
      <p:pic>
        <p:nvPicPr>
          <p:cNvPr id="5" name="Picture 2" descr="https://cdn.ttgtmedia.com/rms/onlineImages/deep_neural_network.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1804" y="3284984"/>
            <a:ext cx="10873208" cy="288721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A6F3F41A-585A-4739-B906-0AF76D1FE42F}" type="datetime1">
              <a:rPr lang="en-US" smtClean="0"/>
              <a:t>9/28/2020</a:t>
            </a:fld>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7</a:t>
            </a:fld>
            <a:endParaRPr lang="en-US"/>
          </a:p>
        </p:txBody>
      </p:sp>
    </p:spTree>
    <p:extLst>
      <p:ext uri="{BB962C8B-B14F-4D97-AF65-F5344CB8AC3E}">
        <p14:creationId xmlns:p14="http://schemas.microsoft.com/office/powerpoint/2010/main" val="157136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485900" y="2478380"/>
            <a:ext cx="9361040" cy="3607586"/>
          </a:xfrm>
          <a:prstGeom prst="rect">
            <a:avLst/>
          </a:prstGeom>
        </p:spPr>
      </p:pic>
      <p:sp>
        <p:nvSpPr>
          <p:cNvPr id="3" name="TextBox 2"/>
          <p:cNvSpPr txBox="1"/>
          <p:nvPr/>
        </p:nvSpPr>
        <p:spPr>
          <a:xfrm>
            <a:off x="909836" y="692696"/>
            <a:ext cx="10585176" cy="1569660"/>
          </a:xfrm>
          <a:prstGeom prst="rect">
            <a:avLst/>
          </a:prstGeom>
          <a:noFill/>
        </p:spPr>
        <p:txBody>
          <a:bodyPr wrap="square" rtlCol="0">
            <a:spAutoFit/>
          </a:bodyPr>
          <a:lstStyle/>
          <a:p>
            <a:pPr algn="just"/>
            <a:r>
              <a:rPr lang="en-US" sz="2400" dirty="0">
                <a:solidFill>
                  <a:srgbClr val="0070C0"/>
                </a:solidFill>
                <a:latin typeface="Book Antiqua" panose="02040602050305030304" pitchFamily="18" charset="0"/>
              </a:rPr>
              <a:t>N</a:t>
            </a:r>
            <a:r>
              <a:rPr lang="en-US" sz="2400" dirty="0" smtClean="0">
                <a:solidFill>
                  <a:srgbClr val="0070C0"/>
                </a:solidFill>
                <a:latin typeface="Book Antiqua" panose="02040602050305030304" pitchFamily="18" charset="0"/>
              </a:rPr>
              <a:t>eural </a:t>
            </a:r>
            <a:r>
              <a:rPr lang="en-US" sz="2400" dirty="0">
                <a:solidFill>
                  <a:srgbClr val="0070C0"/>
                </a:solidFill>
                <a:latin typeface="Book Antiqua" panose="02040602050305030304" pitchFamily="18" charset="0"/>
              </a:rPr>
              <a:t>networks </a:t>
            </a:r>
            <a:r>
              <a:rPr lang="en-US" sz="2400" dirty="0">
                <a:latin typeface="Book Antiqua" panose="02040602050305030304" pitchFamily="18" charset="0"/>
              </a:rPr>
              <a:t>were inspired by the </a:t>
            </a:r>
            <a:r>
              <a:rPr lang="en-US" sz="2400" i="1" dirty="0">
                <a:latin typeface="Book Antiqua" panose="02040602050305030304" pitchFamily="18" charset="0"/>
              </a:rPr>
              <a:t>neural architecture of a human brain</a:t>
            </a:r>
            <a:r>
              <a:rPr lang="en-US" sz="2400" dirty="0">
                <a:latin typeface="Book Antiqua" panose="02040602050305030304" pitchFamily="18" charset="0"/>
              </a:rPr>
              <a:t>, and like in a human brain the basic building block is called a </a:t>
            </a:r>
            <a:r>
              <a:rPr lang="en-US" sz="2400" i="1" dirty="0">
                <a:solidFill>
                  <a:srgbClr val="0070C0"/>
                </a:solidFill>
                <a:latin typeface="Book Antiqua" panose="02040602050305030304" pitchFamily="18" charset="0"/>
              </a:rPr>
              <a:t>Neuron</a:t>
            </a:r>
            <a:r>
              <a:rPr lang="en-US" sz="2400" dirty="0">
                <a:latin typeface="Book Antiqua" panose="02040602050305030304" pitchFamily="18" charset="0"/>
              </a:rPr>
              <a:t>. Its functionality is similar to a human neuron, i.e. it takes in some inputs and fires an output.</a:t>
            </a:r>
          </a:p>
        </p:txBody>
      </p:sp>
      <p:sp>
        <p:nvSpPr>
          <p:cNvPr id="4" name="Date Placeholder 3"/>
          <p:cNvSpPr>
            <a:spLocks noGrp="1"/>
          </p:cNvSpPr>
          <p:nvPr>
            <p:ph type="dt" sz="half" idx="10"/>
          </p:nvPr>
        </p:nvSpPr>
        <p:spPr/>
        <p:txBody>
          <a:bodyPr/>
          <a:lstStyle/>
          <a:p>
            <a:fld id="{05EB0260-5B29-443D-8B4F-C8FE833BDA47}" type="datetime1">
              <a:rPr lang="en-US" smtClean="0"/>
              <a:t>9/28/2020</a:t>
            </a:fld>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8</a:t>
            </a:fld>
            <a:endParaRPr lang="en-US"/>
          </a:p>
        </p:txBody>
      </p:sp>
    </p:spTree>
    <p:extLst>
      <p:ext uri="{BB962C8B-B14F-4D97-AF65-F5344CB8AC3E}">
        <p14:creationId xmlns:p14="http://schemas.microsoft.com/office/powerpoint/2010/main" val="31942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tretch>
            <a:fillRect/>
          </a:stretch>
        </p:blipFill>
        <p:spPr>
          <a:xfrm>
            <a:off x="1569856" y="620688"/>
            <a:ext cx="8989052" cy="5441545"/>
          </a:xfrm>
          <a:prstGeom prst="rect">
            <a:avLst/>
          </a:prstGeom>
        </p:spPr>
      </p:pic>
      <p:sp>
        <p:nvSpPr>
          <p:cNvPr id="4" name="Date Placeholder 3"/>
          <p:cNvSpPr>
            <a:spLocks noGrp="1"/>
          </p:cNvSpPr>
          <p:nvPr>
            <p:ph type="dt" idx="10"/>
          </p:nvPr>
        </p:nvSpPr>
        <p:spPr/>
        <p:txBody>
          <a:bodyPr/>
          <a:lstStyle/>
          <a:p>
            <a:pPr>
              <a:defRPr/>
            </a:pPr>
            <a:fld id="{8234F3B6-611D-4B91-9D09-CB00228F7EFD}" type="datetime1">
              <a:rPr lang="en-US" smtClean="0"/>
              <a:t>9/28/2020</a:t>
            </a:fld>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9</a:t>
            </a:fld>
            <a:endParaRPr lang="en-US"/>
          </a:p>
        </p:txBody>
      </p:sp>
    </p:spTree>
    <p:extLst>
      <p:ext uri="{BB962C8B-B14F-4D97-AF65-F5344CB8AC3E}">
        <p14:creationId xmlns:p14="http://schemas.microsoft.com/office/powerpoint/2010/main" val="3478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potx" id="{C5FD5170-17AC-4815-968A-FDC1AAB6E99D}" vid="{74C691A5-1550-4555-B870-169F3443F41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3A97A4E1007448B1369F743ED98090" ma:contentTypeVersion="2" ma:contentTypeDescription="Create a new document." ma:contentTypeScope="" ma:versionID="7d289213f89ca2c9820b22eaf087b381">
  <xsd:schema xmlns:xsd="http://www.w3.org/2001/XMLSchema" xmlns:xs="http://www.w3.org/2001/XMLSchema" xmlns:p="http://schemas.microsoft.com/office/2006/metadata/properties" xmlns:ns2="8cc84e2d-2165-45f6-97da-250b2f29d978" targetNamespace="http://schemas.microsoft.com/office/2006/metadata/properties" ma:root="true" ma:fieldsID="93c7f78270972a581ad13ed9b1ca90b2" ns2:_="">
    <xsd:import namespace="8cc84e2d-2165-45f6-97da-250b2f29d97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c84e2d-2165-45f6-97da-250b2f29d9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A8C4D5-DAC7-42CF-B42C-6724A76FE59C}"/>
</file>

<file path=customXml/itemProps2.xml><?xml version="1.0" encoding="utf-8"?>
<ds:datastoreItem xmlns:ds="http://schemas.openxmlformats.org/officeDocument/2006/customXml" ds:itemID="{4ED80E12-3BE9-4746-820E-FFB249F467F2}">
  <ds:schemaRefs>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4873beb7-5857-4685-be1f-d57550cc96cc"/>
  </ds:schemaRefs>
</ds:datastoreItem>
</file>

<file path=customXml/itemProps3.xml><?xml version="1.0" encoding="utf-8"?>
<ds:datastoreItem xmlns:ds="http://schemas.openxmlformats.org/officeDocument/2006/customXml" ds:itemID="{6DFCB168-4422-44CD-8DF7-2DD0009C6E7E}"/>
</file>

<file path=docProps/app.xml><?xml version="1.0" encoding="utf-8"?>
<Properties xmlns="http://schemas.openxmlformats.org/officeDocument/2006/extended-properties" xmlns:vt="http://schemas.openxmlformats.org/officeDocument/2006/docPropsVTypes">
  <Template/>
  <TotalTime>5513</TotalTime>
  <Words>607</Words>
  <Application>Microsoft Office PowerPoint</Application>
  <PresentationFormat>Custom</PresentationFormat>
  <Paragraphs>169</Paragraphs>
  <Slides>46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Book Antiqua</vt:lpstr>
      <vt:lpstr>Constantia</vt:lpstr>
      <vt:lpstr>Books Classic 16x9</vt:lpstr>
      <vt:lpstr>INTRODUCTION TO DEEP LEARNING </vt:lpstr>
      <vt:lpstr>Roadmap</vt:lpstr>
      <vt:lpstr>Introduction to Deep Learning</vt:lpstr>
      <vt:lpstr>PowerPoint Presentation</vt:lpstr>
      <vt:lpstr>PowerPoint Presentation</vt:lpstr>
      <vt:lpstr>A Neural Network is a biological representation of neurons in the brain it deals with all the connections and chemical reactions in the brain and tries to imitate the same type of operations. Artificial Neural Networks are the computational models inspired by the human brain.</vt:lpstr>
      <vt:lpstr>PowerPoint Presentation</vt:lpstr>
      <vt:lpstr>PowerPoint Presentation</vt:lpstr>
      <vt:lpstr>PowerPoint Presentation</vt:lpstr>
      <vt:lpstr>PowerPoint Presentation</vt:lpstr>
      <vt:lpstr>PowerPoint Presentation</vt:lpstr>
      <vt:lpstr>Properties of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 PROPAGATION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 Example - Dataset</vt:lpstr>
      <vt:lpstr>Confusion Matrix</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dc:title>
  <dc:creator>Sanjeev Kaulgud</dc:creator>
  <cp:lastModifiedBy>Windows User</cp:lastModifiedBy>
  <cp:revision>407</cp:revision>
  <dcterms:created xsi:type="dcterms:W3CDTF">2017-04-29T04:58:26Z</dcterms:created>
  <dcterms:modified xsi:type="dcterms:W3CDTF">2020-09-28T06:17:46Z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0x010100A23A97A4E1007448B1369F743ED98090</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